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6"/>
  </p:notesMasterIdLst>
  <p:handoutMasterIdLst>
    <p:handoutMasterId r:id="rId67"/>
  </p:handoutMasterIdLst>
  <p:sldIdLst>
    <p:sldId id="327" r:id="rId5"/>
    <p:sldId id="330" r:id="rId6"/>
    <p:sldId id="331" r:id="rId7"/>
    <p:sldId id="332" r:id="rId8"/>
    <p:sldId id="348"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342" r:id="rId50"/>
    <p:sldId id="343" r:id="rId51"/>
    <p:sldId id="344" r:id="rId52"/>
    <p:sldId id="345" r:id="rId53"/>
    <p:sldId id="346" r:id="rId54"/>
    <p:sldId id="347" r:id="rId55"/>
    <p:sldId id="274" r:id="rId56"/>
    <p:sldId id="334" r:id="rId57"/>
    <p:sldId id="275" r:id="rId58"/>
    <p:sldId id="336" r:id="rId59"/>
    <p:sldId id="337" r:id="rId60"/>
    <p:sldId id="339" r:id="rId61"/>
    <p:sldId id="340" r:id="rId62"/>
    <p:sldId id="341" r:id="rId63"/>
    <p:sldId id="349" r:id="rId64"/>
    <p:sldId id="329" r:id="rId6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3DDADF18-E804-4D8A-87CD-7DC735EAC116}" v="8932" dt="2021-09-23T18:00:53.524"/>
    <p1510:client id="{586E38C2-42D7-4676-85F7-E6FEF1608071}" v="5320" dt="2021-09-24T15:41:47.647"/>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E5932C30-BE87-493D-93CD-1C729E9D66E0}" v="2461" dt="2021-09-16T01:49:56.879"/>
    <p1510:client id="{F03F821C-3BA3-425A-B5E2-CE761024821E}" v="1575" dt="2021-09-16T22:42:51.60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9/24/2021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60</a:t>
            </a:fld>
            <a:endParaRPr lang="en-US"/>
          </a:p>
        </p:txBody>
      </p:sp>
    </p:spTree>
    <p:extLst>
      <p:ext uri="{BB962C8B-B14F-4D97-AF65-F5344CB8AC3E}">
        <p14:creationId xmlns:p14="http://schemas.microsoft.com/office/powerpoint/2010/main" val="383156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088591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3236199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1710086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3313171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4217769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kadiatri/SpaceX-Prediction/blob/master/SpaceX%20Web%20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rkadiatri/SpaceX-Prediction/blob/master/SpaceX%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kadiatri/SpaceX-Prediction/blob/master/SpaceX%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kadiatri/SpaceX-Prediction/blob/master/SpaceX%20Exploratory%20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kadiatri/SpaceX-Prediction/blob/master/SpaceX%20Interactive%20Visual%20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rkadiatri/SpaceX-Prediction/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kadiatri/SpaceX-Prediction/blob/master/SpaceX%20Interactive%20Visual%20Analytics.ipyn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rkadiatri/SpaceX-Prediction/blob/master/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kadiatri/SpaceX-Prediction/blob/master/SpaceX%20Interactive%20Visual%20Analytics.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hyperlink" Target="https://api.spacexdata.com/v4/cores/" TargetMode="External"/><Relationship Id="rId3" Type="http://schemas.openxmlformats.org/officeDocument/2006/relationships/image" Target="../media/image3.png"/><Relationship Id="rId7" Type="http://schemas.openxmlformats.org/officeDocument/2006/relationships/hyperlink" Target="https://api.spacexdata.com/v4/payload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api.spacexdata.com/v4/launchpads/" TargetMode="External"/><Relationship Id="rId5" Type="http://schemas.openxmlformats.org/officeDocument/2006/relationships/hyperlink" Target="https://api.spacexdata.com/v4/rockets/" TargetMode="External"/><Relationship Id="rId4" Type="http://schemas.openxmlformats.org/officeDocument/2006/relationships/hyperlink" Target="https://api.spacexdata.com/v4/launches/past" TargetMode="External"/><Relationship Id="rId9" Type="http://schemas.openxmlformats.org/officeDocument/2006/relationships/hyperlink" Target="https://en.wikipedia.org/w/index.php?title=List_of_Falcon_9_and_Falcon_Heavy_launches&amp;oldid=102768692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rkadiatri/SpaceX-Prediction/blob/master/SpaceX%20Data%20Collection%20API.ipynb" TargetMode="External"/><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5316357"/>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Daniel Nezich</a:t>
            </a:r>
          </a:p>
          <a:p>
            <a:r>
              <a:rPr lang="en-US">
                <a:solidFill>
                  <a:schemeClr val="bg2"/>
                </a:solidFill>
                <a:latin typeface="Abadi"/>
              </a:rPr>
              <a:t>September 15, 2021</a:t>
            </a:r>
            <a:endParaRPr lang="en-US"/>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E15FE2E3-7B14-48D4-9CE3-D94D0638434C}"/>
              </a:ext>
            </a:extLst>
          </p:cNvPr>
          <p:cNvSpPr txBox="1"/>
          <p:nvPr/>
        </p:nvSpPr>
        <p:spPr>
          <a:xfrm>
            <a:off x="885645" y="4178061"/>
            <a:ext cx="485667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2"/>
                </a:solidFill>
                <a:latin typeface="Abadi"/>
              </a:rPr>
              <a:t>SpaceX Booster Landing Prediction for Competitive Launch Bidding</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F0A3BA9-323E-46D4-8D24-ACCC29D90376}"/>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a:solidFill>
                  <a:schemeClr val="accent3">
                    <a:lumMod val="25000"/>
                  </a:schemeClr>
                </a:solidFill>
                <a:latin typeface="Abadi"/>
              </a:rPr>
              <a:t>Used </a:t>
            </a:r>
            <a:r>
              <a:rPr lang="en-US" sz="2000" i="1">
                <a:solidFill>
                  <a:schemeClr val="accent3">
                    <a:lumMod val="25000"/>
                  </a:schemeClr>
                </a:solidFill>
                <a:latin typeface="Abadi"/>
              </a:rPr>
              <a:t>requests</a:t>
            </a:r>
            <a:r>
              <a:rPr lang="en-US" sz="2000">
                <a:solidFill>
                  <a:schemeClr val="accent3">
                    <a:lumMod val="25000"/>
                  </a:schemeClr>
                </a:solidFill>
                <a:latin typeface="Abadi"/>
              </a:rPr>
              <a:t> to download the Wikipedia page </a:t>
            </a: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List of Falcon 9 and Falcon Heavy Launches</a:t>
            </a:r>
            <a:endParaRPr lang="en-US" sz="2000" dirty="0">
              <a:solidFill>
                <a:schemeClr val="accent3">
                  <a:lumMod val="25000"/>
                </a:schemeClr>
              </a:solidFill>
              <a:latin typeface="Abadi"/>
            </a:endParaRPr>
          </a:p>
          <a:p>
            <a:pPr>
              <a:lnSpc>
                <a:spcPct val="100000"/>
              </a:lnSpc>
              <a:spcBef>
                <a:spcPts val="1400"/>
              </a:spcBef>
            </a:pPr>
            <a:r>
              <a:rPr lang="en-US" sz="2000">
                <a:solidFill>
                  <a:schemeClr val="accent3">
                    <a:lumMod val="25000"/>
                  </a:schemeClr>
                </a:solidFill>
                <a:latin typeface="Abadi"/>
              </a:rPr>
              <a:t>Parsed webpage using BeautifulSoup</a:t>
            </a:r>
          </a:p>
          <a:p>
            <a:pPr lvl="1">
              <a:lnSpc>
                <a:spcPct val="100000"/>
              </a:lnSpc>
              <a:spcBef>
                <a:spcPts val="1400"/>
              </a:spcBef>
            </a:pPr>
            <a:r>
              <a:rPr lang="en-US" sz="1600">
                <a:solidFill>
                  <a:schemeClr val="accent3">
                    <a:lumMod val="25000"/>
                  </a:schemeClr>
                </a:solidFill>
                <a:latin typeface="Abadi"/>
              </a:rPr>
              <a:t>Extracted all tables detailing past launches</a:t>
            </a:r>
            <a:endParaRPr lang="en-US">
              <a:solidFill>
                <a:schemeClr val="accent3">
                  <a:lumMod val="25000"/>
                </a:schemeClr>
              </a:solidFill>
              <a:cs typeface="Calibri"/>
            </a:endParaRPr>
          </a:p>
          <a:p>
            <a:pPr lvl="1">
              <a:lnSpc>
                <a:spcPct val="100000"/>
              </a:lnSpc>
              <a:spcBef>
                <a:spcPts val="1400"/>
              </a:spcBef>
            </a:pPr>
            <a:r>
              <a:rPr lang="en-US" sz="1600">
                <a:solidFill>
                  <a:schemeClr val="accent3">
                    <a:lumMod val="25000"/>
                  </a:schemeClr>
                </a:solidFill>
                <a:latin typeface="Abadi"/>
              </a:rPr>
              <a:t>Extracted cell data with custom functions</a:t>
            </a:r>
            <a:endParaRPr lang="en-US" sz="1600" dirty="0">
              <a:solidFill>
                <a:schemeClr val="accent3">
                  <a:lumMod val="25000"/>
                </a:schemeClr>
              </a:solidFill>
              <a:latin typeface="Abadi"/>
            </a:endParaRPr>
          </a:p>
          <a:p>
            <a:pPr>
              <a:lnSpc>
                <a:spcPct val="100000"/>
              </a:lnSpc>
              <a:spcBef>
                <a:spcPts val="1400"/>
              </a:spcBef>
            </a:pPr>
            <a:r>
              <a:rPr lang="en-US" sz="2000">
                <a:solidFill>
                  <a:schemeClr val="accent3">
                    <a:lumMod val="25000"/>
                  </a:schemeClr>
                </a:solidFill>
                <a:latin typeface="Abadi"/>
                <a:ea typeface="+mn-lt"/>
                <a:cs typeface="+mn-lt"/>
              </a:rPr>
              <a:t>Data assembled into a </a:t>
            </a:r>
            <a:r>
              <a:rPr lang="en-US" sz="2000" i="1">
                <a:solidFill>
                  <a:schemeClr val="accent3">
                    <a:lumMod val="25000"/>
                  </a:schemeClr>
                </a:solidFill>
                <a:latin typeface="Abadi"/>
              </a:rPr>
              <a:t>pandas</a:t>
            </a:r>
            <a:r>
              <a:rPr lang="en-US" sz="2000">
                <a:solidFill>
                  <a:schemeClr val="accent3">
                    <a:lumMod val="25000"/>
                  </a:schemeClr>
                </a:solidFill>
                <a:latin typeface="Abadi"/>
              </a:rPr>
              <a:t> DataFrame (for all variables, see Appendix)</a:t>
            </a:r>
          </a:p>
          <a:p>
            <a:pPr>
              <a:lnSpc>
                <a:spcPct val="100000"/>
              </a:lnSpc>
              <a:spcBef>
                <a:spcPts val="1400"/>
              </a:spcBef>
            </a:pPr>
            <a:endParaRPr lang="en-US" sz="2000" dirty="0">
              <a:solidFill>
                <a:schemeClr val="accent3">
                  <a:lumMod val="25000"/>
                </a:schemeClr>
              </a:solidFill>
              <a:latin typeface="Abadi"/>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5" name="TextBox 4">
            <a:extLst>
              <a:ext uri="{FF2B5EF4-FFF2-40B4-BE49-F238E27FC236}">
                <a16:creationId xmlns:a16="http://schemas.microsoft.com/office/drawing/2014/main" id="{7CDD8437-C29C-4B4A-A43F-AC5FEED5A65D}"/>
              </a:ext>
            </a:extLst>
          </p:cNvPr>
          <p:cNvSpPr txBox="1"/>
          <p:nvPr/>
        </p:nvSpPr>
        <p:spPr>
          <a:xfrm>
            <a:off x="828135" y="6032740"/>
            <a:ext cx="10535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4"/>
              </a:rPr>
              <a:t>https://github.com/Arkadiatri/SpaceX-Prediction/blob/master/SpaceX Web Scraping.ipynb</a:t>
            </a:r>
          </a:p>
        </p:txBody>
      </p:sp>
      <p:sp>
        <p:nvSpPr>
          <p:cNvPr id="9" name="Rectangle 8">
            <a:extLst>
              <a:ext uri="{FF2B5EF4-FFF2-40B4-BE49-F238E27FC236}">
                <a16:creationId xmlns:a16="http://schemas.microsoft.com/office/drawing/2014/main" id="{D2C307BC-1273-4B90-A8C2-9D2AF392AA92}"/>
              </a:ext>
            </a:extLst>
          </p:cNvPr>
          <p:cNvSpPr/>
          <p:nvPr/>
        </p:nvSpPr>
        <p:spPr>
          <a:xfrm>
            <a:off x="5642263" y="5133845"/>
            <a:ext cx="5956932" cy="878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2B10DDCB-B23C-4782-8F96-117FB2DAA198}"/>
              </a:ext>
            </a:extLst>
          </p:cNvPr>
          <p:cNvSpPr/>
          <p:nvPr/>
        </p:nvSpPr>
        <p:spPr>
          <a:xfrm>
            <a:off x="5637934" y="1505376"/>
            <a:ext cx="5971309" cy="36241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3A8F347F-1BBE-4A67-9CB7-E8F6154F9664}"/>
              </a:ext>
            </a:extLst>
          </p:cNvPr>
          <p:cNvSpPr/>
          <p:nvPr/>
        </p:nvSpPr>
        <p:spPr>
          <a:xfrm>
            <a:off x="8583952" y="4435971"/>
            <a:ext cx="2746843" cy="4654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Extract non-header data</a:t>
            </a:r>
          </a:p>
        </p:txBody>
      </p:sp>
      <p:sp>
        <p:nvSpPr>
          <p:cNvPr id="23" name="Rectangle: Rounded Corners 22">
            <a:extLst>
              <a:ext uri="{FF2B5EF4-FFF2-40B4-BE49-F238E27FC236}">
                <a16:creationId xmlns:a16="http://schemas.microsoft.com/office/drawing/2014/main" id="{25FA28D7-10A0-4740-8F2B-CF785EE1FCA7}"/>
              </a:ext>
            </a:extLst>
          </p:cNvPr>
          <p:cNvSpPr/>
          <p:nvPr/>
        </p:nvSpPr>
        <p:spPr>
          <a:xfrm>
            <a:off x="8583952" y="3743246"/>
            <a:ext cx="2746843" cy="46571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Extract column names</a:t>
            </a:r>
          </a:p>
        </p:txBody>
      </p:sp>
      <p:sp>
        <p:nvSpPr>
          <p:cNvPr id="27" name="TextBox 26">
            <a:extLst>
              <a:ext uri="{FF2B5EF4-FFF2-40B4-BE49-F238E27FC236}">
                <a16:creationId xmlns:a16="http://schemas.microsoft.com/office/drawing/2014/main" id="{A3B91AD9-4601-49C0-A93D-4F90D4F90621}"/>
              </a:ext>
            </a:extLst>
          </p:cNvPr>
          <p:cNvSpPr txBox="1"/>
          <p:nvPr/>
        </p:nvSpPr>
        <p:spPr>
          <a:xfrm>
            <a:off x="5878656" y="1696563"/>
            <a:ext cx="22860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Data Acquisition</a:t>
            </a:r>
          </a:p>
          <a:p>
            <a:r>
              <a:rPr lang="en-US" sz="2000">
                <a:cs typeface="Calibri"/>
              </a:rPr>
              <a:t>Webscraping</a:t>
            </a:r>
            <a:endParaRPr lang="en-US"/>
          </a:p>
        </p:txBody>
      </p:sp>
      <p:sp>
        <p:nvSpPr>
          <p:cNvPr id="29" name="TextBox 28">
            <a:extLst>
              <a:ext uri="{FF2B5EF4-FFF2-40B4-BE49-F238E27FC236}">
                <a16:creationId xmlns:a16="http://schemas.microsoft.com/office/drawing/2014/main" id="{4EA21F8F-8512-466B-AF1A-DC8B011CF736}"/>
              </a:ext>
            </a:extLst>
          </p:cNvPr>
          <p:cNvSpPr txBox="1"/>
          <p:nvPr/>
        </p:nvSpPr>
        <p:spPr>
          <a:xfrm>
            <a:off x="5878656" y="5163598"/>
            <a:ext cx="228600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Filtering</a:t>
            </a:r>
          </a:p>
          <a:p>
            <a:r>
              <a:rPr lang="en-US">
                <a:cs typeface="Calibri"/>
              </a:rPr>
              <a:t>None</a:t>
            </a:r>
            <a:endParaRPr lang="en-US" sz="2400" dirty="0">
              <a:cs typeface="Calibri"/>
            </a:endParaRPr>
          </a:p>
        </p:txBody>
      </p:sp>
      <p:cxnSp>
        <p:nvCxnSpPr>
          <p:cNvPr id="35" name="Straight Arrow Connector 34">
            <a:extLst>
              <a:ext uri="{FF2B5EF4-FFF2-40B4-BE49-F238E27FC236}">
                <a16:creationId xmlns:a16="http://schemas.microsoft.com/office/drawing/2014/main" id="{8160E3B8-EF1D-4EFC-A9C4-DA6250493768}"/>
              </a:ext>
            </a:extLst>
          </p:cNvPr>
          <p:cNvCxnSpPr/>
          <p:nvPr/>
        </p:nvCxnSpPr>
        <p:spPr>
          <a:xfrm flipH="1">
            <a:off x="10030690" y="3521277"/>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A7A445-4E28-434C-8165-BFA0A25BA823}"/>
              </a:ext>
            </a:extLst>
          </p:cNvPr>
          <p:cNvCxnSpPr>
            <a:cxnSpLocks/>
          </p:cNvCxnSpPr>
          <p:nvPr/>
        </p:nvCxnSpPr>
        <p:spPr>
          <a:xfrm flipH="1">
            <a:off x="10030690" y="4200149"/>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D2708F8-CD90-4A4A-BD9D-5507DF6AB305}"/>
              </a:ext>
            </a:extLst>
          </p:cNvPr>
          <p:cNvSpPr/>
          <p:nvPr/>
        </p:nvSpPr>
        <p:spPr>
          <a:xfrm>
            <a:off x="8583952" y="3041368"/>
            <a:ext cx="2746843" cy="4654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Extract tables</a:t>
            </a:r>
            <a:endParaRPr lang="en-US"/>
          </a:p>
        </p:txBody>
      </p:sp>
      <p:sp>
        <p:nvSpPr>
          <p:cNvPr id="8" name="Rectangle: Rounded Corners 7">
            <a:extLst>
              <a:ext uri="{FF2B5EF4-FFF2-40B4-BE49-F238E27FC236}">
                <a16:creationId xmlns:a16="http://schemas.microsoft.com/office/drawing/2014/main" id="{943097AF-7161-400C-9B05-23836E476DBD}"/>
              </a:ext>
            </a:extLst>
          </p:cNvPr>
          <p:cNvSpPr/>
          <p:nvPr/>
        </p:nvSpPr>
        <p:spPr>
          <a:xfrm>
            <a:off x="8583952" y="2348643"/>
            <a:ext cx="2746843" cy="46571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Parse with BeautifulSoup</a:t>
            </a:r>
            <a:endParaRPr lang="en-US"/>
          </a:p>
        </p:txBody>
      </p:sp>
      <p:cxnSp>
        <p:nvCxnSpPr>
          <p:cNvPr id="10" name="Straight Arrow Connector 9">
            <a:extLst>
              <a:ext uri="{FF2B5EF4-FFF2-40B4-BE49-F238E27FC236}">
                <a16:creationId xmlns:a16="http://schemas.microsoft.com/office/drawing/2014/main" id="{AAB2513C-2A35-4834-A594-8804B2A45478}"/>
              </a:ext>
            </a:extLst>
          </p:cNvPr>
          <p:cNvCxnSpPr/>
          <p:nvPr/>
        </p:nvCxnSpPr>
        <p:spPr>
          <a:xfrm flipH="1">
            <a:off x="10030690" y="2126674"/>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7888C9-27B0-4052-A4F7-02846BAB81A7}"/>
              </a:ext>
            </a:extLst>
          </p:cNvPr>
          <p:cNvCxnSpPr>
            <a:cxnSpLocks/>
          </p:cNvCxnSpPr>
          <p:nvPr/>
        </p:nvCxnSpPr>
        <p:spPr>
          <a:xfrm flipH="1">
            <a:off x="10030690" y="2805546"/>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E24826E0-D044-4045-8553-5C031A7E4BF4}"/>
              </a:ext>
            </a:extLst>
          </p:cNvPr>
          <p:cNvSpPr/>
          <p:nvPr/>
        </p:nvSpPr>
        <p:spPr>
          <a:xfrm>
            <a:off x="8583953" y="1669769"/>
            <a:ext cx="2746843" cy="4654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Download webpage</a:t>
            </a:r>
            <a:endParaRPr lang="en-US"/>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05577" cy="4380092"/>
          </a:xfrm>
          <a:prstGeom prst="rect">
            <a:avLst/>
          </a:prstGeom>
        </p:spPr>
        <p:txBody>
          <a:bodyPr lIns="91440" tIns="45720" rIns="91440" bIns="45720" anchor="t"/>
          <a:lstStyle/>
          <a:p>
            <a:r>
              <a:rPr lang="en-US" sz="2200">
                <a:solidFill>
                  <a:schemeClr val="accent3">
                    <a:lumMod val="25000"/>
                  </a:schemeClr>
                </a:solidFill>
                <a:latin typeface="Abadi"/>
              </a:rPr>
              <a:t>Data from the SpaceX API was read into a </a:t>
            </a:r>
            <a:r>
              <a:rPr lang="en-US" sz="2200" i="1">
                <a:solidFill>
                  <a:schemeClr val="accent3">
                    <a:lumMod val="25000"/>
                  </a:schemeClr>
                </a:solidFill>
                <a:latin typeface="Abadi"/>
              </a:rPr>
              <a:t>pandas</a:t>
            </a:r>
            <a:r>
              <a:rPr lang="en-US" sz="2200">
                <a:solidFill>
                  <a:schemeClr val="accent3">
                    <a:lumMod val="25000"/>
                  </a:schemeClr>
                </a:solidFill>
                <a:latin typeface="Abadi"/>
              </a:rPr>
              <a:t> DataFrame and examined</a:t>
            </a:r>
            <a:endParaRPr lang="en-US" i="1">
              <a:solidFill>
                <a:schemeClr val="accent3">
                  <a:lumMod val="25000"/>
                </a:schemeClr>
              </a:solidFill>
              <a:cs typeface="Calibri"/>
            </a:endParaRPr>
          </a:p>
          <a:p>
            <a:r>
              <a:rPr lang="en-US" sz="2200">
                <a:solidFill>
                  <a:schemeClr val="accent3">
                    <a:lumMod val="25000"/>
                  </a:schemeClr>
                </a:solidFill>
                <a:latin typeface="Abadi"/>
                <a:ea typeface="+mn-lt"/>
                <a:cs typeface="+mn-lt"/>
              </a:rPr>
              <a:t>Successful landings were identified and used to create a label column</a:t>
            </a:r>
            <a:endParaRPr lang="en-US" sz="2200" dirty="0">
              <a:solidFill>
                <a:schemeClr val="accent3">
                  <a:lumMod val="25000"/>
                </a:schemeClr>
              </a:solidFill>
              <a:latin typeface="Abadi"/>
              <a:ea typeface="+mn-lt"/>
              <a:cs typeface="+mn-lt"/>
            </a:endParaRPr>
          </a:p>
          <a:p>
            <a:r>
              <a:rPr lang="en-US" sz="2200">
                <a:solidFill>
                  <a:schemeClr val="accent3">
                    <a:lumMod val="25000"/>
                  </a:schemeClr>
                </a:solidFill>
                <a:latin typeface="Abadi"/>
                <a:ea typeface="+mn-lt"/>
                <a:cs typeface="+mn-lt"/>
              </a:rPr>
              <a:t>Successful landing rate is 2/3</a:t>
            </a:r>
            <a:endParaRPr lang="en-US" sz="2200">
              <a:solidFill>
                <a:schemeClr val="accent3">
                  <a:lumMod val="25000"/>
                </a:schemeClr>
              </a:solidFill>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2" name="TextBox 1">
            <a:extLst>
              <a:ext uri="{FF2B5EF4-FFF2-40B4-BE49-F238E27FC236}">
                <a16:creationId xmlns:a16="http://schemas.microsoft.com/office/drawing/2014/main" id="{CCC67C37-EEF8-4B13-BC76-17195B705F6E}"/>
              </a:ext>
            </a:extLst>
          </p:cNvPr>
          <p:cNvSpPr txBox="1"/>
          <p:nvPr/>
        </p:nvSpPr>
        <p:spPr>
          <a:xfrm>
            <a:off x="828135" y="6032740"/>
            <a:ext cx="10535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https://github.com/Arkadiatri/SpaceX-Prediction/blob/master/SpaceX Data Wrangling.ipynb</a:t>
            </a:r>
          </a:p>
        </p:txBody>
      </p:sp>
      <p:sp>
        <p:nvSpPr>
          <p:cNvPr id="3" name="Rectangle 2">
            <a:extLst>
              <a:ext uri="{FF2B5EF4-FFF2-40B4-BE49-F238E27FC236}">
                <a16:creationId xmlns:a16="http://schemas.microsoft.com/office/drawing/2014/main" id="{3D3E93B3-4774-4B2C-9E6A-E2E6FE78DDF5}"/>
              </a:ext>
            </a:extLst>
          </p:cNvPr>
          <p:cNvSpPr/>
          <p:nvPr/>
        </p:nvSpPr>
        <p:spPr>
          <a:xfrm>
            <a:off x="5637934" y="1907943"/>
            <a:ext cx="5971309" cy="36960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6994C7-5225-46C7-8A6F-2DC10901E7D3}"/>
              </a:ext>
            </a:extLst>
          </p:cNvPr>
          <p:cNvSpPr/>
          <p:nvPr/>
        </p:nvSpPr>
        <p:spPr>
          <a:xfrm>
            <a:off x="8397046" y="3472689"/>
            <a:ext cx="2962503" cy="12130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Count:</a:t>
            </a:r>
          </a:p>
          <a:p>
            <a:pPr algn="ctr"/>
            <a:r>
              <a:rPr lang="en-US">
                <a:solidFill>
                  <a:schemeClr val="tx1"/>
                </a:solidFill>
                <a:cs typeface="Calibri"/>
              </a:rPr>
              <a:t>Landings per site</a:t>
            </a:r>
            <a:endParaRPr lang="en-US" dirty="0">
              <a:solidFill>
                <a:schemeClr val="tx1"/>
              </a:solidFill>
              <a:cs typeface="Calibri"/>
            </a:endParaRPr>
          </a:p>
          <a:p>
            <a:pPr algn="ctr"/>
            <a:r>
              <a:rPr lang="en-US">
                <a:solidFill>
                  <a:schemeClr val="tx1"/>
                </a:solidFill>
                <a:cs typeface="Calibri"/>
              </a:rPr>
              <a:t>Target orbits</a:t>
            </a:r>
            <a:endParaRPr lang="en-US" dirty="0">
              <a:solidFill>
                <a:schemeClr val="tx1"/>
              </a:solidFill>
              <a:cs typeface="Calibri"/>
            </a:endParaRPr>
          </a:p>
          <a:p>
            <a:pPr algn="ctr"/>
            <a:r>
              <a:rPr lang="en-US">
                <a:solidFill>
                  <a:schemeClr val="tx1"/>
                </a:solidFill>
                <a:cs typeface="Calibri"/>
              </a:rPr>
              <a:t>Landing outcomes</a:t>
            </a:r>
            <a:endParaRPr lang="en-US" dirty="0">
              <a:solidFill>
                <a:schemeClr val="tx1"/>
              </a:solidFill>
              <a:cs typeface="Calibri"/>
            </a:endParaRPr>
          </a:p>
        </p:txBody>
      </p:sp>
      <p:sp>
        <p:nvSpPr>
          <p:cNvPr id="14" name="Rectangle: Rounded Corners 13">
            <a:extLst>
              <a:ext uri="{FF2B5EF4-FFF2-40B4-BE49-F238E27FC236}">
                <a16:creationId xmlns:a16="http://schemas.microsoft.com/office/drawing/2014/main" id="{3D8E013E-1F6C-4303-8880-23573D581738}"/>
              </a:ext>
            </a:extLst>
          </p:cNvPr>
          <p:cNvSpPr/>
          <p:nvPr/>
        </p:nvSpPr>
        <p:spPr>
          <a:xfrm>
            <a:off x="8397046" y="2779964"/>
            <a:ext cx="2976880" cy="46571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Examine nulls and data types</a:t>
            </a:r>
            <a:endParaRPr lang="en-US">
              <a:solidFill>
                <a:schemeClr val="tx1"/>
              </a:solidFill>
            </a:endParaRPr>
          </a:p>
        </p:txBody>
      </p:sp>
      <p:sp>
        <p:nvSpPr>
          <p:cNvPr id="16" name="TextBox 15">
            <a:extLst>
              <a:ext uri="{FF2B5EF4-FFF2-40B4-BE49-F238E27FC236}">
                <a16:creationId xmlns:a16="http://schemas.microsoft.com/office/drawing/2014/main" id="{CD403E58-7D0A-4ABC-97B9-A7428764CF1A}"/>
              </a:ext>
            </a:extLst>
          </p:cNvPr>
          <p:cNvSpPr txBox="1"/>
          <p:nvPr/>
        </p:nvSpPr>
        <p:spPr>
          <a:xfrm>
            <a:off x="5878656" y="2127884"/>
            <a:ext cx="22860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Data Wrangling</a:t>
            </a:r>
          </a:p>
          <a:p>
            <a:r>
              <a:rPr lang="en-US" sz="2000">
                <a:cs typeface="Calibri"/>
              </a:rPr>
              <a:t>SpaceX REST API</a:t>
            </a:r>
            <a:endParaRPr lang="en-US" sz="2000" dirty="0">
              <a:cs typeface="Calibri"/>
            </a:endParaRPr>
          </a:p>
        </p:txBody>
      </p:sp>
      <p:cxnSp>
        <p:nvCxnSpPr>
          <p:cNvPr id="18" name="Straight Arrow Connector 17">
            <a:extLst>
              <a:ext uri="{FF2B5EF4-FFF2-40B4-BE49-F238E27FC236}">
                <a16:creationId xmlns:a16="http://schemas.microsoft.com/office/drawing/2014/main" id="{20CE6B42-5920-4079-90F7-B2D23665C13B}"/>
              </a:ext>
            </a:extLst>
          </p:cNvPr>
          <p:cNvCxnSpPr/>
          <p:nvPr/>
        </p:nvCxnSpPr>
        <p:spPr>
          <a:xfrm flipH="1">
            <a:off x="10030690" y="2557995"/>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52E31D-20F1-4C49-B187-F1AE3C37923B}"/>
              </a:ext>
            </a:extLst>
          </p:cNvPr>
          <p:cNvCxnSpPr>
            <a:cxnSpLocks/>
          </p:cNvCxnSpPr>
          <p:nvPr/>
        </p:nvCxnSpPr>
        <p:spPr>
          <a:xfrm flipH="1">
            <a:off x="10030690" y="3236867"/>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E88F94BF-B846-41CD-89C0-6C5194FEE290}"/>
              </a:ext>
            </a:extLst>
          </p:cNvPr>
          <p:cNvSpPr/>
          <p:nvPr/>
        </p:nvSpPr>
        <p:spPr>
          <a:xfrm>
            <a:off x="8411424" y="4924802"/>
            <a:ext cx="2976880" cy="4654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Create landing outcome label</a:t>
            </a:r>
            <a:endParaRPr lang="en-US"/>
          </a:p>
        </p:txBody>
      </p:sp>
      <p:cxnSp>
        <p:nvCxnSpPr>
          <p:cNvPr id="28" name="Straight Arrow Connector 27">
            <a:extLst>
              <a:ext uri="{FF2B5EF4-FFF2-40B4-BE49-F238E27FC236}">
                <a16:creationId xmlns:a16="http://schemas.microsoft.com/office/drawing/2014/main" id="{95AADC88-8A86-413B-8CBE-E895234BC517}"/>
              </a:ext>
            </a:extLst>
          </p:cNvPr>
          <p:cNvCxnSpPr>
            <a:cxnSpLocks/>
          </p:cNvCxnSpPr>
          <p:nvPr/>
        </p:nvCxnSpPr>
        <p:spPr>
          <a:xfrm flipH="1">
            <a:off x="10045068" y="4688980"/>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F0B32BB4-FB51-48CC-8224-0C3AC323468F}"/>
              </a:ext>
            </a:extLst>
          </p:cNvPr>
          <p:cNvSpPr/>
          <p:nvPr/>
        </p:nvSpPr>
        <p:spPr>
          <a:xfrm>
            <a:off x="8397047" y="2101090"/>
            <a:ext cx="2976880" cy="4654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Import SpaceX API data</a:t>
            </a:r>
            <a:endParaRPr lang="en-US">
              <a:solidFill>
                <a:schemeClr val="tx1"/>
              </a:solidFill>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23890" cy="4394469"/>
          </a:xfrm>
          <a:prstGeom prst="rect">
            <a:avLst/>
          </a:prstGeom>
        </p:spPr>
        <p:txBody>
          <a:bodyPr lIns="91440" tIns="45720" rIns="91440" bIns="45720" anchor="t"/>
          <a:lstStyle/>
          <a:p>
            <a:pPr>
              <a:lnSpc>
                <a:spcPct val="100000"/>
              </a:lnSpc>
              <a:spcBef>
                <a:spcPts val="1400"/>
              </a:spcBef>
            </a:pPr>
            <a:r>
              <a:rPr lang="en-US" sz="2000">
                <a:solidFill>
                  <a:schemeClr val="accent3">
                    <a:lumMod val="25000"/>
                  </a:schemeClr>
                </a:solidFill>
                <a:latin typeface="Abadi"/>
              </a:rPr>
              <a:t>Examined categorical plots (</a:t>
            </a:r>
            <a:r>
              <a:rPr lang="en-US" sz="2000" i="1">
                <a:solidFill>
                  <a:schemeClr val="accent3">
                    <a:lumMod val="25000"/>
                  </a:schemeClr>
                </a:solidFill>
                <a:latin typeface="Abadi"/>
              </a:rPr>
              <a:t>seaborn </a:t>
            </a:r>
            <a:r>
              <a:rPr lang="en-US" sz="2000">
                <a:solidFill>
                  <a:schemeClr val="accent3">
                    <a:lumMod val="25000"/>
                  </a:schemeClr>
                </a:solidFill>
                <a:latin typeface="Abadi"/>
              </a:rPr>
              <a:t>catplot) labeled by landing outcome to visualize trends in </a:t>
            </a:r>
            <a:r>
              <a:rPr lang="en-US" sz="2000" dirty="0">
                <a:solidFill>
                  <a:schemeClr val="accent3">
                    <a:lumMod val="25000"/>
                  </a:schemeClr>
                </a:solidFill>
                <a:latin typeface="Abadi"/>
              </a:rPr>
              <a:t>data</a:t>
            </a:r>
            <a:endParaRPr lang="en-US" sz="2400" dirty="0">
              <a:solidFill>
                <a:schemeClr val="accent3">
                  <a:lumMod val="25000"/>
                </a:schemeClr>
              </a:solidFill>
            </a:endParaRPr>
          </a:p>
          <a:p>
            <a:pPr lvl="1">
              <a:lnSpc>
                <a:spcPct val="100000"/>
              </a:lnSpc>
              <a:spcBef>
                <a:spcPts val="1400"/>
              </a:spcBef>
            </a:pPr>
            <a:r>
              <a:rPr lang="en-US" sz="1600">
                <a:solidFill>
                  <a:schemeClr val="accent3">
                    <a:lumMod val="25000"/>
                  </a:schemeClr>
                </a:solidFill>
                <a:latin typeface="Abadi"/>
              </a:rPr>
              <a:t>Payload Mass vs. Flight Number: later flights with less mass are more likely to land</a:t>
            </a:r>
            <a:endParaRPr lang="en-US" sz="1600" dirty="0">
              <a:solidFill>
                <a:schemeClr val="accent3">
                  <a:lumMod val="25000"/>
                </a:schemeClr>
              </a:solidFill>
              <a:latin typeface="Abadi"/>
            </a:endParaRPr>
          </a:p>
          <a:p>
            <a:pPr lvl="1">
              <a:lnSpc>
                <a:spcPct val="100000"/>
              </a:lnSpc>
              <a:spcBef>
                <a:spcPts val="1400"/>
              </a:spcBef>
            </a:pPr>
            <a:r>
              <a:rPr lang="en-US" sz="1600">
                <a:solidFill>
                  <a:schemeClr val="accent3">
                    <a:lumMod val="25000"/>
                  </a:schemeClr>
                </a:solidFill>
                <a:latin typeface="Abadi"/>
                <a:cs typeface="Calibri" panose="020F0502020204030204"/>
              </a:rPr>
              <a:t>Launch Site vs. Flight Number: sites are preferenced during periods of time causing failure clustering</a:t>
            </a:r>
            <a:endParaRPr lang="en-US" sz="1600" dirty="0">
              <a:solidFill>
                <a:schemeClr val="accent3">
                  <a:lumMod val="25000"/>
                </a:schemeClr>
              </a:solidFill>
              <a:latin typeface="Abadi"/>
              <a:cs typeface="Calibri" panose="020F0502020204030204"/>
            </a:endParaRPr>
          </a:p>
          <a:p>
            <a:pPr lvl="1">
              <a:lnSpc>
                <a:spcPct val="100000"/>
              </a:lnSpc>
              <a:spcBef>
                <a:spcPts val="1400"/>
              </a:spcBef>
            </a:pPr>
            <a:r>
              <a:rPr lang="en-US" sz="1600">
                <a:solidFill>
                  <a:schemeClr val="accent3">
                    <a:lumMod val="25000"/>
                  </a:schemeClr>
                </a:solidFill>
                <a:latin typeface="Abadi"/>
                <a:cs typeface="Calibri" panose="020F0502020204030204"/>
              </a:rPr>
              <a:t>Launch Site vs. Payload Mass: payload mass differs between sites indicating biased mission profiles</a:t>
            </a:r>
            <a:endParaRPr lang="en-US" sz="1600" dirty="0">
              <a:solidFill>
                <a:schemeClr val="accent3">
                  <a:lumMod val="25000"/>
                </a:schemeClr>
              </a:solidFill>
              <a:latin typeface="Abadi"/>
              <a:cs typeface="Calibri" panose="020F0502020204030204"/>
            </a:endParaRPr>
          </a:p>
          <a:p>
            <a:pPr lvl="1">
              <a:lnSpc>
                <a:spcPct val="100000"/>
              </a:lnSpc>
              <a:spcBef>
                <a:spcPts val="1400"/>
              </a:spcBef>
            </a:pPr>
            <a:r>
              <a:rPr lang="en-US" sz="1600">
                <a:solidFill>
                  <a:schemeClr val="accent3">
                    <a:lumMod val="25000"/>
                  </a:schemeClr>
                </a:solidFill>
                <a:latin typeface="Abadi"/>
                <a:cs typeface="Calibri" panose="020F0502020204030204"/>
              </a:rPr>
              <a:t>Orbit Type vs. Flight Number: some orbits are biased toward later launch dates (successful landing)</a:t>
            </a:r>
            <a:endParaRPr lang="en-US" sz="1600" dirty="0">
              <a:solidFill>
                <a:schemeClr val="accent3">
                  <a:lumMod val="25000"/>
                </a:schemeClr>
              </a:solidFill>
              <a:latin typeface="Abadi"/>
              <a:cs typeface="Calibri" panose="020F0502020204030204"/>
            </a:endParaRPr>
          </a:p>
          <a:p>
            <a:pPr lvl="1">
              <a:lnSpc>
                <a:spcPct val="100000"/>
              </a:lnSpc>
              <a:spcBef>
                <a:spcPts val="1400"/>
              </a:spcBef>
            </a:pPr>
            <a:r>
              <a:rPr lang="en-US" sz="1600">
                <a:solidFill>
                  <a:schemeClr val="accent3">
                    <a:lumMod val="25000"/>
                  </a:schemeClr>
                </a:solidFill>
                <a:latin typeface="Abadi"/>
                <a:cs typeface="Calibri" panose="020F0502020204030204"/>
              </a:rPr>
              <a:t>Orbit Type vs. Payload Mass: heavier payloads increase low orbit success and decrease high orbit success</a:t>
            </a:r>
            <a:endParaRPr lang="en-US" sz="1600" dirty="0">
              <a:solidFill>
                <a:schemeClr val="accent3">
                  <a:lumMod val="25000"/>
                </a:schemeClr>
              </a:solidFill>
              <a:latin typeface="Abadi"/>
              <a:cs typeface="Calibri" panose="020F0502020204030204"/>
            </a:endParaRPr>
          </a:p>
          <a:p>
            <a:pPr>
              <a:lnSpc>
                <a:spcPct val="100000"/>
              </a:lnSpc>
              <a:spcBef>
                <a:spcPts val="1400"/>
              </a:spcBef>
            </a:pPr>
            <a:r>
              <a:rPr lang="en-US" sz="2000">
                <a:solidFill>
                  <a:schemeClr val="accent3">
                    <a:lumMod val="25000"/>
                  </a:schemeClr>
                </a:solidFill>
                <a:latin typeface="Abadi"/>
                <a:cs typeface="Calibri" panose="020F0502020204030204"/>
              </a:rPr>
              <a:t>Examined Landing Success Rate vs. Target Orbit: mass affects success differently by orbit</a:t>
            </a:r>
            <a:endParaRPr lang="en-US" sz="2000" dirty="0">
              <a:solidFill>
                <a:schemeClr val="accent3">
                  <a:lumMod val="25000"/>
                </a:schemeClr>
              </a:solidFill>
              <a:latin typeface="Abadi"/>
              <a:cs typeface="Calibri" panose="020F0502020204030204"/>
            </a:endParaRPr>
          </a:p>
          <a:p>
            <a:pPr>
              <a:lnSpc>
                <a:spcPct val="100000"/>
              </a:lnSpc>
              <a:spcBef>
                <a:spcPts val="1400"/>
              </a:spcBef>
            </a:pPr>
            <a:r>
              <a:rPr lang="en-US" sz="2000">
                <a:solidFill>
                  <a:schemeClr val="accent3">
                    <a:lumMod val="25000"/>
                  </a:schemeClr>
                </a:solidFill>
                <a:latin typeface="Abadi"/>
                <a:cs typeface="Calibri" panose="020F0502020204030204"/>
              </a:rPr>
              <a:t>Examined Landing Success Rate vs. Year: increase from 0 in 2013 to ~85% in 2020</a:t>
            </a:r>
          </a:p>
          <a:p>
            <a:pPr>
              <a:lnSpc>
                <a:spcPct val="100000"/>
              </a:lnSpc>
              <a:spcBef>
                <a:spcPts val="1400"/>
              </a:spcBef>
            </a:pPr>
            <a:r>
              <a:rPr lang="en-US" sz="2000">
                <a:solidFill>
                  <a:schemeClr val="accent3">
                    <a:lumMod val="25000"/>
                  </a:schemeClr>
                </a:solidFill>
                <a:latin typeface="Abadi"/>
                <a:cs typeface="Calibri" panose="020F0502020204030204"/>
              </a:rPr>
              <a:t>Created dummy-encoded feature dataframe using 12 relevant features (see Appendix for list)</a:t>
            </a:r>
            <a:endParaRPr lang="en-US" sz="2000" dirty="0">
              <a:solidFill>
                <a:schemeClr val="accent3">
                  <a:lumMod val="25000"/>
                </a:schemeClr>
              </a:solidFill>
              <a:latin typeface="Abadi"/>
              <a:cs typeface="Calibri" panose="020F0502020204030204"/>
            </a:endParaRPr>
          </a:p>
          <a:p>
            <a:pPr>
              <a:lnSpc>
                <a:spcPct val="100000"/>
              </a:lnSpc>
              <a:spcBef>
                <a:spcPts val="1400"/>
              </a:spcBef>
            </a:pPr>
            <a:endParaRPr lang="en-US" sz="2000" dirty="0">
              <a:solidFill>
                <a:srgbClr val="292929"/>
              </a:solidFill>
              <a:latin typeface="Abadi"/>
              <a:cs typeface="Calibri" panose="020F0502020204030204"/>
            </a:endParaRPr>
          </a:p>
          <a:p>
            <a:endParaRPr lang="en-US" sz="2400">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2" name="TextBox 1">
            <a:extLst>
              <a:ext uri="{FF2B5EF4-FFF2-40B4-BE49-F238E27FC236}">
                <a16:creationId xmlns:a16="http://schemas.microsoft.com/office/drawing/2014/main" id="{DE4F9C1C-300B-472C-99C0-CD240FAE30CE}"/>
              </a:ext>
            </a:extLst>
          </p:cNvPr>
          <p:cNvSpPr txBox="1"/>
          <p:nvPr/>
        </p:nvSpPr>
        <p:spPr>
          <a:xfrm>
            <a:off x="828135" y="6032740"/>
            <a:ext cx="10535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https://github.com/Arkadiatri/SpaceX-Prediction/blob/master/SpaceX EDA with Visualization.ipynb</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Loaded Web Scraping results into an IBM Db2 database</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Ran SQL queries to the Db2 database in JupyterLab</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a:rPr>
              <a:t>Queries demonstrating basic SQL interrogation</a:t>
            </a:r>
            <a:endParaRPr lang="en-US" sz="1800" dirty="0">
              <a:solidFill>
                <a:schemeClr val="accent3">
                  <a:lumMod val="25000"/>
                </a:schemeClr>
              </a:solidFill>
              <a:latin typeface="Abadi"/>
            </a:endParaRPr>
          </a:p>
          <a:p>
            <a:pPr lvl="2"/>
            <a:r>
              <a:rPr lang="en-US" sz="1800">
                <a:ea typeface="+mn-lt"/>
                <a:cs typeface="+mn-lt"/>
              </a:rPr>
              <a:t>E.g. Rank the count of landing outcomes between 2010-06-04 and 2017-03-20 in descending order</a:t>
            </a:r>
            <a:endParaRPr lang="en-US"/>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Informational only, no results saved to file</a:t>
            </a:r>
            <a:endParaRPr lang="en-US" sz="2200" dirty="0">
              <a:solidFill>
                <a:schemeClr val="accent3">
                  <a:lumMod val="25000"/>
                </a:schemeClr>
              </a:solidFill>
              <a:latin typeface="Abadi"/>
            </a:endParaRPr>
          </a:p>
          <a:p>
            <a:endParaRPr lang="en-US">
              <a:cs typeface="Calibri"/>
            </a:endParaRPr>
          </a:p>
          <a:p>
            <a:endParaRPr lang="en-US">
              <a:cs typeface="Calibr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TextBox 1">
            <a:extLst>
              <a:ext uri="{FF2B5EF4-FFF2-40B4-BE49-F238E27FC236}">
                <a16:creationId xmlns:a16="http://schemas.microsoft.com/office/drawing/2014/main" id="{94747D1F-DD7D-4901-B575-B4798EC11854}"/>
              </a:ext>
            </a:extLst>
          </p:cNvPr>
          <p:cNvSpPr txBox="1"/>
          <p:nvPr/>
        </p:nvSpPr>
        <p:spPr>
          <a:xfrm>
            <a:off x="828135" y="6032740"/>
            <a:ext cx="10535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https://github.com/Arkadiatri/SpaceX-Prediction/blob/master/SpaceX Exploratory Data Analysis.ipynb</a:t>
            </a:r>
          </a:p>
        </p:txBody>
      </p:sp>
      <p:pic>
        <p:nvPicPr>
          <p:cNvPr id="6" name="Picture 6" descr="Table&#10;&#10;Description automatically generated">
            <a:extLst>
              <a:ext uri="{FF2B5EF4-FFF2-40B4-BE49-F238E27FC236}">
                <a16:creationId xmlns:a16="http://schemas.microsoft.com/office/drawing/2014/main" id="{610CD971-CCF1-4220-B515-235F6EC54BC0}"/>
              </a:ext>
            </a:extLst>
          </p:cNvPr>
          <p:cNvPicPr>
            <a:picLocks noChangeAspect="1"/>
          </p:cNvPicPr>
          <p:nvPr/>
        </p:nvPicPr>
        <p:blipFill>
          <a:blip r:embed="rId4"/>
          <a:stretch>
            <a:fillRect/>
          </a:stretch>
        </p:blipFill>
        <p:spPr>
          <a:xfrm>
            <a:off x="9715860" y="3173981"/>
            <a:ext cx="2019300" cy="272415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a:solidFill>
                  <a:schemeClr val="accent3">
                    <a:lumMod val="25000"/>
                  </a:schemeClr>
                </a:solidFill>
                <a:latin typeface="Abadi"/>
              </a:rPr>
              <a:t>Created an interactive map with </a:t>
            </a:r>
            <a:r>
              <a:rPr lang="en-US" sz="2200" i="1">
                <a:solidFill>
                  <a:schemeClr val="accent3">
                    <a:lumMod val="25000"/>
                  </a:schemeClr>
                </a:solidFill>
                <a:latin typeface="Abadi"/>
              </a:rPr>
              <a:t>folium</a:t>
            </a:r>
            <a:r>
              <a:rPr lang="en-US" sz="2200">
                <a:solidFill>
                  <a:schemeClr val="accent3">
                    <a:lumMod val="25000"/>
                  </a:schemeClr>
                </a:solidFill>
                <a:latin typeface="Abadi"/>
              </a:rPr>
              <a:t> to display launch sites using the following elements:</a:t>
            </a:r>
            <a:endParaRPr lang="en-US">
              <a:solidFill>
                <a:schemeClr val="accent3">
                  <a:lumMod val="25000"/>
                </a:schemeClr>
              </a:solidFill>
            </a:endParaRPr>
          </a:p>
          <a:p>
            <a:pPr lvl="1"/>
            <a:r>
              <a:rPr lang="en-US" sz="1800">
                <a:ea typeface="+mn-lt"/>
                <a:cs typeface="+mn-lt"/>
              </a:rPr>
              <a:t>Circle – For indicating a region of interest (launch sites)</a:t>
            </a:r>
          </a:p>
          <a:p>
            <a:pPr lvl="1"/>
            <a:r>
              <a:rPr lang="en-US" sz="1800">
                <a:ea typeface="+mn-lt"/>
                <a:cs typeface="+mn-lt"/>
              </a:rPr>
              <a:t>Marker -  For placing an item on the map:</a:t>
            </a:r>
          </a:p>
          <a:p>
            <a:pPr lvl="2"/>
            <a:r>
              <a:rPr lang="en-US" sz="1800">
                <a:ea typeface="+mn-lt"/>
                <a:cs typeface="+mn-lt"/>
              </a:rPr>
              <a:t>DivIcon – For displaying arbitrary text/HTML, such as labels like location name or distance</a:t>
            </a:r>
          </a:p>
          <a:p>
            <a:pPr lvl="2"/>
            <a:r>
              <a:rPr lang="en-US" sz="1800">
                <a:ea typeface="+mn-lt"/>
                <a:cs typeface="+mn-lt"/>
              </a:rPr>
              <a:t>Icon – For displaying a simple symbol (map pointer with circle of customizable color inside), like landing success coded by color</a:t>
            </a:r>
          </a:p>
          <a:p>
            <a:pPr lvl="1"/>
            <a:r>
              <a:rPr lang="en-US" sz="1800">
                <a:ea typeface="+mn-lt"/>
                <a:cs typeface="+mn-lt"/>
              </a:rPr>
              <a:t>MarkerCluster – Plugin element for containing other elements (Markers), grouping them together when zoomed out for easy viewing</a:t>
            </a:r>
          </a:p>
          <a:p>
            <a:pPr lvl="1"/>
            <a:r>
              <a:rPr lang="en-US" sz="1800">
                <a:ea typeface="+mn-lt"/>
                <a:cs typeface="+mn-lt"/>
              </a:rPr>
              <a:t>MousePosition – Plugin element for displaying the mouse coordinates in latitude and longitude, for locating regions of interest</a:t>
            </a:r>
          </a:p>
          <a:p>
            <a:pPr lvl="1"/>
            <a:r>
              <a:rPr lang="en-US" sz="1800">
                <a:ea typeface="+mn-lt"/>
                <a:cs typeface="+mn-lt"/>
              </a:rPr>
              <a:t>PolyLine – Draws a line between coordinates, e.g. between launch site and region of interest</a:t>
            </a:r>
          </a:p>
          <a:p>
            <a:pPr>
              <a:lnSpc>
                <a:spcPct val="100000"/>
              </a:lnSpc>
              <a:spcBef>
                <a:spcPts val="1400"/>
              </a:spcBef>
            </a:pPr>
            <a:r>
              <a:rPr lang="en-US" sz="2200">
                <a:ea typeface="+mn-lt"/>
                <a:cs typeface="+mn-lt"/>
              </a:rPr>
              <a:t>End result: a map with circles and labels for each launch site, a MarkerCluster containing a Marker for each launch that is color coded to the landing success, lines and labels for the map from a launch site to the nearest railway, ocean, and city labeled with distances in kilometers, and a display for cursor latitude and longitude</a:t>
            </a:r>
            <a:endParaRPr lang="en-US" sz="2200">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8" name="TextBox 7">
            <a:extLst>
              <a:ext uri="{FF2B5EF4-FFF2-40B4-BE49-F238E27FC236}">
                <a16:creationId xmlns:a16="http://schemas.microsoft.com/office/drawing/2014/main" id="{C1D1C8DB-D7F0-4E96-BC1A-E86214070B29}"/>
              </a:ext>
            </a:extLst>
          </p:cNvPr>
          <p:cNvSpPr txBox="1"/>
          <p:nvPr/>
        </p:nvSpPr>
        <p:spPr>
          <a:xfrm>
            <a:off x="828135" y="6032740"/>
            <a:ext cx="10535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https://github.com/Arkadiatri/SpaceX-Prediction/blob/master/SpaceX Interactive Visual Analytics.ipynb</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78192" cy="4394470"/>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An interactive dashboard with the following elements was made in Plotly Dash:</a:t>
            </a:r>
            <a:endParaRPr lang="en-US" sz="2200" dirty="0">
              <a:solidFill>
                <a:schemeClr val="accent3">
                  <a:lumMod val="25000"/>
                </a:schemeClr>
              </a:solidFill>
              <a:latin typeface="Abadi"/>
            </a:endParaRPr>
          </a:p>
          <a:p>
            <a:pPr lvl="1">
              <a:lnSpc>
                <a:spcPct val="100000"/>
              </a:lnSpc>
              <a:spcBef>
                <a:spcPts val="1400"/>
              </a:spcBef>
            </a:pPr>
            <a:r>
              <a:rPr lang="en-US" sz="1800">
                <a:solidFill>
                  <a:schemeClr val="accent3">
                    <a:lumMod val="25000"/>
                  </a:schemeClr>
                </a:solidFill>
                <a:latin typeface="Abadi"/>
              </a:rPr>
              <a:t>Dropdown menu for selecting launch site for which to display data in the pie and scatter charts</a:t>
            </a:r>
            <a:endParaRPr lang="en-US" sz="1800" dirty="0">
              <a:solidFill>
                <a:schemeClr val="accent3">
                  <a:lumMod val="25000"/>
                </a:schemeClr>
              </a:solidFill>
              <a:latin typeface="Abadi"/>
            </a:endParaRPr>
          </a:p>
          <a:p>
            <a:pPr lvl="1">
              <a:lnSpc>
                <a:spcPct val="100000"/>
              </a:lnSpc>
              <a:spcBef>
                <a:spcPts val="1400"/>
              </a:spcBef>
            </a:pPr>
            <a:r>
              <a:rPr lang="en-US" sz="1800">
                <a:solidFill>
                  <a:schemeClr val="accent3">
                    <a:lumMod val="25000"/>
                  </a:schemeClr>
                </a:solidFill>
                <a:latin typeface="Abadi"/>
              </a:rPr>
              <a:t>Pie chart of landing successes by launch site, or landing outcomes if one launch site is selected</a:t>
            </a:r>
            <a:endParaRPr lang="en-US" sz="1800" dirty="0">
              <a:solidFill>
                <a:schemeClr val="accent3">
                  <a:lumMod val="25000"/>
                </a:schemeClr>
              </a:solidFill>
              <a:latin typeface="Abadi"/>
            </a:endParaRPr>
          </a:p>
          <a:p>
            <a:pPr lvl="1">
              <a:lnSpc>
                <a:spcPct val="100000"/>
              </a:lnSpc>
              <a:spcBef>
                <a:spcPts val="1400"/>
              </a:spcBef>
            </a:pPr>
            <a:r>
              <a:rPr lang="en-US" sz="1800">
                <a:solidFill>
                  <a:schemeClr val="accent3">
                    <a:lumMod val="25000"/>
                  </a:schemeClr>
                </a:solidFill>
                <a:latin typeface="Abadi"/>
              </a:rPr>
              <a:t>Range slider to select payload mass range for which to display data in the scatter chart</a:t>
            </a:r>
            <a:endParaRPr lang="en-US" sz="1800" dirty="0">
              <a:solidFill>
                <a:schemeClr val="accent3">
                  <a:lumMod val="25000"/>
                </a:schemeClr>
              </a:solidFill>
              <a:latin typeface="Abadi"/>
            </a:endParaRPr>
          </a:p>
          <a:p>
            <a:pPr lvl="1">
              <a:lnSpc>
                <a:spcPct val="100000"/>
              </a:lnSpc>
              <a:spcBef>
                <a:spcPts val="1400"/>
              </a:spcBef>
            </a:pPr>
            <a:r>
              <a:rPr lang="en-US" sz="1800">
                <a:solidFill>
                  <a:schemeClr val="accent3">
                    <a:lumMod val="25000"/>
                  </a:schemeClr>
                </a:solidFill>
                <a:latin typeface="Abadi"/>
              </a:rPr>
              <a:t>Scatter chart of landing outcomes vs. payload mass by booster version</a:t>
            </a:r>
            <a:endParaRPr lang="en-US" sz="1800" dirty="0">
              <a:solidFill>
                <a:schemeClr val="accent3">
                  <a:lumMod val="25000"/>
                </a:schemeClr>
              </a:solidFill>
              <a:latin typeface="Abadi"/>
            </a:endParaRPr>
          </a:p>
          <a:p>
            <a:pPr lvl="1">
              <a:lnSpc>
                <a:spcPct val="100000"/>
              </a:lnSpc>
              <a:spcBef>
                <a:spcPts val="1400"/>
              </a:spcBef>
            </a:pPr>
            <a:r>
              <a:rPr lang="en-US" sz="1800">
                <a:solidFill>
                  <a:schemeClr val="accent3">
                    <a:lumMod val="25000"/>
                  </a:schemeClr>
                </a:solidFill>
                <a:latin typeface="Abadi"/>
              </a:rPr>
              <a:t>Text for landing success rates and counts for all selected payload masses and breakdowns by booster versions</a:t>
            </a:r>
            <a:endParaRPr lang="en-US" sz="18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These plots allow fast and intuitive exploration of the data and relations among variables</a:t>
            </a:r>
            <a:endParaRPr lang="en-US">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7" name="TextBox 6">
            <a:extLst>
              <a:ext uri="{FF2B5EF4-FFF2-40B4-BE49-F238E27FC236}">
                <a16:creationId xmlns:a16="http://schemas.microsoft.com/office/drawing/2014/main" id="{86D91407-231E-4345-8210-BFEF43ECDD92}"/>
              </a:ext>
            </a:extLst>
          </p:cNvPr>
          <p:cNvSpPr txBox="1"/>
          <p:nvPr/>
        </p:nvSpPr>
        <p:spPr>
          <a:xfrm>
            <a:off x="828135" y="6032740"/>
            <a:ext cx="10535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https://github.com/Arkadiatri/SpaceX-Prediction/blob/master/spacex_dash_app.py</a:t>
            </a:r>
            <a:endParaRPr lang="en-US" dirty="0">
              <a:ea typeface="+mn-lt"/>
              <a:cs typeface="+mn-lt"/>
              <a:hlinkClick r:id="rId4"/>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776E99A-AD38-4140-A663-728514F78701}"/>
              </a:ext>
            </a:extLst>
          </p:cNvPr>
          <p:cNvCxnSpPr>
            <a:cxnSpLocks/>
          </p:cNvCxnSpPr>
          <p:nvPr/>
        </p:nvCxnSpPr>
        <p:spPr>
          <a:xfrm flipH="1">
            <a:off x="8765483" y="1580334"/>
            <a:ext cx="14378" cy="8542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71666" cy="4020659"/>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a:solidFill>
                  <a:schemeClr val="accent3">
                    <a:lumMod val="25000"/>
                  </a:schemeClr>
                </a:solidFill>
                <a:latin typeface="Abadi"/>
              </a:rPr>
              <a:t>Use features from EDA With Data Visualization section and class labels from Data Wrangling section, split into train and test sets (80-20 split)</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Run GridSearchCV using the training set and various estimators (logistic regression, support vector machine, decision tree, k-nearest neighbors) with appropriate hyperparameter grids </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Using tuned estimators with the highest training accuracy, compute the accuracy and plot the confusion matrix for the test set</a:t>
            </a:r>
          </a:p>
          <a:p>
            <a:pPr>
              <a:lnSpc>
                <a:spcPct val="100000"/>
              </a:lnSpc>
              <a:spcBef>
                <a:spcPts val="1400"/>
              </a:spcBef>
            </a:pPr>
            <a:r>
              <a:rPr lang="en-US" sz="2200">
                <a:solidFill>
                  <a:schemeClr val="accent3">
                    <a:lumMod val="25000"/>
                  </a:schemeClr>
                </a:solidFill>
                <a:latin typeface="Abadi"/>
              </a:rPr>
              <a:t>Select the tuned estimator with the highest test set accuracy as the final model</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43380B77-D0E4-4879-8053-4D42CB5E0899}"/>
              </a:ext>
            </a:extLst>
          </p:cNvPr>
          <p:cNvSpPr txBox="1"/>
          <p:nvPr/>
        </p:nvSpPr>
        <p:spPr>
          <a:xfrm>
            <a:off x="828135" y="6032740"/>
            <a:ext cx="10535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https://github.com/Arkadiatri/SpaceX-Prediction/blob/master/SpaceX Machine Learning Prediction.ipynb</a:t>
            </a:r>
            <a:endParaRPr lang="en-US" dirty="0">
              <a:ea typeface="+mn-lt"/>
              <a:cs typeface="+mn-lt"/>
              <a:hlinkClick r:id="rId4"/>
            </a:endParaRPr>
          </a:p>
        </p:txBody>
      </p:sp>
      <p:sp>
        <p:nvSpPr>
          <p:cNvPr id="24" name="Rectangle: Rounded Corners 23">
            <a:extLst>
              <a:ext uri="{FF2B5EF4-FFF2-40B4-BE49-F238E27FC236}">
                <a16:creationId xmlns:a16="http://schemas.microsoft.com/office/drawing/2014/main" id="{A3AEC415-2136-4178-9D07-3D6851B83EA8}"/>
              </a:ext>
            </a:extLst>
          </p:cNvPr>
          <p:cNvSpPr/>
          <p:nvPr/>
        </p:nvSpPr>
        <p:spPr>
          <a:xfrm>
            <a:off x="7476896" y="1439731"/>
            <a:ext cx="2746843" cy="2641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Load Data</a:t>
            </a:r>
            <a:endParaRPr lang="en-US"/>
          </a:p>
        </p:txBody>
      </p:sp>
      <p:sp>
        <p:nvSpPr>
          <p:cNvPr id="34" name="TextBox 33">
            <a:extLst>
              <a:ext uri="{FF2B5EF4-FFF2-40B4-BE49-F238E27FC236}">
                <a16:creationId xmlns:a16="http://schemas.microsoft.com/office/drawing/2014/main" id="{7C402235-56A3-47D6-941A-2716CFC0F4A2}"/>
              </a:ext>
            </a:extLst>
          </p:cNvPr>
          <p:cNvSpPr txBox="1"/>
          <p:nvPr/>
        </p:nvSpPr>
        <p:spPr>
          <a:xfrm>
            <a:off x="828136" y="6435306"/>
            <a:ext cx="67113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 Standardization should properly be done after </a:t>
            </a:r>
            <a:r>
              <a:rPr lang="en-US" sz="1200"/>
              <a:t>test/train splitting</a:t>
            </a:r>
            <a:endParaRPr lang="en-US" sz="1200">
              <a:cs typeface="Calibri"/>
            </a:endParaRPr>
          </a:p>
        </p:txBody>
      </p:sp>
      <p:sp>
        <p:nvSpPr>
          <p:cNvPr id="35" name="Rectangle: Rounded Corners 34">
            <a:extLst>
              <a:ext uri="{FF2B5EF4-FFF2-40B4-BE49-F238E27FC236}">
                <a16:creationId xmlns:a16="http://schemas.microsoft.com/office/drawing/2014/main" id="{2689039B-46B2-4A15-B063-38726D7AC7F6}"/>
              </a:ext>
            </a:extLst>
          </p:cNvPr>
          <p:cNvSpPr/>
          <p:nvPr/>
        </p:nvSpPr>
        <p:spPr>
          <a:xfrm>
            <a:off x="7476895" y="1827919"/>
            <a:ext cx="2746843" cy="2641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Calibri"/>
              </a:rPr>
              <a:t>Standardize Data*</a:t>
            </a:r>
            <a:endParaRPr lang="en-US"/>
          </a:p>
        </p:txBody>
      </p:sp>
      <p:sp>
        <p:nvSpPr>
          <p:cNvPr id="36" name="Rectangle: Rounded Corners 35">
            <a:extLst>
              <a:ext uri="{FF2B5EF4-FFF2-40B4-BE49-F238E27FC236}">
                <a16:creationId xmlns:a16="http://schemas.microsoft.com/office/drawing/2014/main" id="{A18EBD0B-0A15-4972-B54C-37C2E7DE7C86}"/>
              </a:ext>
            </a:extLst>
          </p:cNvPr>
          <p:cNvSpPr/>
          <p:nvPr/>
        </p:nvSpPr>
        <p:spPr>
          <a:xfrm>
            <a:off x="7476894" y="2244862"/>
            <a:ext cx="2746843" cy="2641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Calibri"/>
              </a:rPr>
              <a:t>Split Train and Test Sets</a:t>
            </a:r>
          </a:p>
        </p:txBody>
      </p:sp>
      <p:grpSp>
        <p:nvGrpSpPr>
          <p:cNvPr id="7" name="Group 6">
            <a:extLst>
              <a:ext uri="{FF2B5EF4-FFF2-40B4-BE49-F238E27FC236}">
                <a16:creationId xmlns:a16="http://schemas.microsoft.com/office/drawing/2014/main" id="{B8297F88-78EE-40CB-8E29-C49F0726B62E}"/>
              </a:ext>
            </a:extLst>
          </p:cNvPr>
          <p:cNvGrpSpPr/>
          <p:nvPr/>
        </p:nvGrpSpPr>
        <p:grpSpPr>
          <a:xfrm>
            <a:off x="5553921" y="2257880"/>
            <a:ext cx="5293322" cy="3160145"/>
            <a:chOff x="5783959" y="1294597"/>
            <a:chExt cx="5293322" cy="3160145"/>
          </a:xfrm>
        </p:grpSpPr>
        <p:sp>
          <p:nvSpPr>
            <p:cNvPr id="28" name="Rectangle 27">
              <a:extLst>
                <a:ext uri="{FF2B5EF4-FFF2-40B4-BE49-F238E27FC236}">
                  <a16:creationId xmlns:a16="http://schemas.microsoft.com/office/drawing/2014/main" id="{D2458F80-F832-4C6C-89B7-D631B4799BE8}"/>
                </a:ext>
              </a:extLst>
            </p:cNvPr>
            <p:cNvSpPr/>
            <p:nvPr/>
          </p:nvSpPr>
          <p:spPr>
            <a:xfrm>
              <a:off x="5810461" y="1879186"/>
              <a:ext cx="4447310" cy="21576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031D862-CBED-4C3A-BE3D-D4C433B02D3A}"/>
                </a:ext>
              </a:extLst>
            </p:cNvPr>
            <p:cNvSpPr/>
            <p:nvPr/>
          </p:nvSpPr>
          <p:spPr>
            <a:xfrm>
              <a:off x="6083631" y="2008583"/>
              <a:ext cx="4447310" cy="21576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A02B84B-7937-4F84-9C1F-CC0EABED5B39}"/>
                </a:ext>
              </a:extLst>
            </p:cNvPr>
            <p:cNvSpPr/>
            <p:nvPr/>
          </p:nvSpPr>
          <p:spPr>
            <a:xfrm>
              <a:off x="6356801" y="2123602"/>
              <a:ext cx="4447310" cy="21576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6781A8-867B-4816-893B-8D07ACA3E628}"/>
                </a:ext>
              </a:extLst>
            </p:cNvPr>
            <p:cNvSpPr/>
            <p:nvPr/>
          </p:nvSpPr>
          <p:spPr>
            <a:xfrm>
              <a:off x="6629971" y="2252999"/>
              <a:ext cx="4447310" cy="21576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8DB4AF4-A8C3-4472-B15C-540605F10E79}"/>
                </a:ext>
              </a:extLst>
            </p:cNvPr>
            <p:cNvCxnSpPr/>
            <p:nvPr/>
          </p:nvCxnSpPr>
          <p:spPr>
            <a:xfrm>
              <a:off x="9038652" y="2888674"/>
              <a:ext cx="14377" cy="10843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FF891D4F-E794-4114-BC1E-4A63845357B8}"/>
                </a:ext>
              </a:extLst>
            </p:cNvPr>
            <p:cNvSpPr/>
            <p:nvPr/>
          </p:nvSpPr>
          <p:spPr>
            <a:xfrm>
              <a:off x="7232478" y="2604296"/>
              <a:ext cx="3623861" cy="2641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Calibri"/>
                </a:rPr>
                <a:t>Set hyperparameter grid, estimator</a:t>
              </a:r>
              <a:endParaRPr lang="en-US" dirty="0">
                <a:solidFill>
                  <a:schemeClr val="tx1"/>
                </a:solidFill>
                <a:cs typeface="Calibri"/>
              </a:endParaRPr>
            </a:p>
          </p:txBody>
        </p:sp>
        <p:sp>
          <p:nvSpPr>
            <p:cNvPr id="39" name="Rectangle: Rounded Corners 38">
              <a:extLst>
                <a:ext uri="{FF2B5EF4-FFF2-40B4-BE49-F238E27FC236}">
                  <a16:creationId xmlns:a16="http://schemas.microsoft.com/office/drawing/2014/main" id="{F5BAA81E-490F-4DFE-9C12-4A2BB6268D85}"/>
                </a:ext>
              </a:extLst>
            </p:cNvPr>
            <p:cNvSpPr/>
            <p:nvPr/>
          </p:nvSpPr>
          <p:spPr>
            <a:xfrm>
              <a:off x="7232478" y="2992485"/>
              <a:ext cx="3623861" cy="2641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Calibri"/>
                </a:rPr>
                <a:t>Fit and predict </a:t>
              </a:r>
              <a:endParaRPr lang="en-US"/>
            </a:p>
          </p:txBody>
        </p:sp>
        <p:sp>
          <p:nvSpPr>
            <p:cNvPr id="40" name="TextBox 39">
              <a:extLst>
                <a:ext uri="{FF2B5EF4-FFF2-40B4-BE49-F238E27FC236}">
                  <a16:creationId xmlns:a16="http://schemas.microsoft.com/office/drawing/2014/main" id="{382A5691-568E-4BBA-A67B-43E213B682A2}"/>
                </a:ext>
              </a:extLst>
            </p:cNvPr>
            <p:cNvSpPr txBox="1"/>
            <p:nvPr/>
          </p:nvSpPr>
          <p:spPr>
            <a:xfrm>
              <a:off x="6665343" y="225149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GridSearchCV</a:t>
              </a:r>
              <a:endParaRPr lang="en-US"/>
            </a:p>
          </p:txBody>
        </p:sp>
        <p:sp>
          <p:nvSpPr>
            <p:cNvPr id="19" name="Rectangle: Rounded Corners 18">
              <a:extLst>
                <a:ext uri="{FF2B5EF4-FFF2-40B4-BE49-F238E27FC236}">
                  <a16:creationId xmlns:a16="http://schemas.microsoft.com/office/drawing/2014/main" id="{383128BF-AB12-47A2-A928-2F755DEB58C3}"/>
                </a:ext>
              </a:extLst>
            </p:cNvPr>
            <p:cNvSpPr/>
            <p:nvPr/>
          </p:nvSpPr>
          <p:spPr>
            <a:xfrm>
              <a:off x="7232477" y="3380673"/>
              <a:ext cx="3623861" cy="2641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Calibri"/>
                </a:rPr>
                <a:t>Score accuracy</a:t>
              </a:r>
              <a:endParaRPr lang="en-US">
                <a:solidFill>
                  <a:schemeClr val="tx1"/>
                </a:solidFill>
              </a:endParaRPr>
            </a:p>
          </p:txBody>
        </p:sp>
        <p:sp>
          <p:nvSpPr>
            <p:cNvPr id="20" name="Rectangle: Rounded Corners 19">
              <a:extLst>
                <a:ext uri="{FF2B5EF4-FFF2-40B4-BE49-F238E27FC236}">
                  <a16:creationId xmlns:a16="http://schemas.microsoft.com/office/drawing/2014/main" id="{69D4C298-8FCB-44E5-8014-883B2A18DC03}"/>
                </a:ext>
              </a:extLst>
            </p:cNvPr>
            <p:cNvSpPr/>
            <p:nvPr/>
          </p:nvSpPr>
          <p:spPr>
            <a:xfrm>
              <a:off x="7232476" y="3768861"/>
              <a:ext cx="3623861" cy="2641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Calibri"/>
                </a:rPr>
                <a:t>Plot confusion matrix</a:t>
              </a:r>
              <a:endParaRPr lang="en-US">
                <a:solidFill>
                  <a:schemeClr val="tx1"/>
                </a:solidFill>
              </a:endParaRPr>
            </a:p>
          </p:txBody>
        </p:sp>
        <p:sp>
          <p:nvSpPr>
            <p:cNvPr id="6" name="TextBox 5">
              <a:extLst>
                <a:ext uri="{FF2B5EF4-FFF2-40B4-BE49-F238E27FC236}">
                  <a16:creationId xmlns:a16="http://schemas.microsoft.com/office/drawing/2014/main" id="{93CD1BFA-80B7-40FE-B289-438A063DEAA4}"/>
                </a:ext>
              </a:extLst>
            </p:cNvPr>
            <p:cNvSpPr txBox="1"/>
            <p:nvPr/>
          </p:nvSpPr>
          <p:spPr>
            <a:xfrm rot="-5400000">
              <a:off x="5385758" y="292925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Logistic Regression</a:t>
              </a:r>
            </a:p>
          </p:txBody>
        </p:sp>
        <p:sp>
          <p:nvSpPr>
            <p:cNvPr id="22" name="TextBox 21">
              <a:extLst>
                <a:ext uri="{FF2B5EF4-FFF2-40B4-BE49-F238E27FC236}">
                  <a16:creationId xmlns:a16="http://schemas.microsoft.com/office/drawing/2014/main" id="{06769912-A1ED-4E57-8CE2-EE3BBC61824A}"/>
                </a:ext>
              </a:extLst>
            </p:cNvPr>
            <p:cNvSpPr txBox="1"/>
            <p:nvPr/>
          </p:nvSpPr>
          <p:spPr>
            <a:xfrm rot="-5400000">
              <a:off x="5112588" y="275672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Support Vector Machine</a:t>
              </a:r>
              <a:endParaRPr lang="en-US"/>
            </a:p>
          </p:txBody>
        </p:sp>
        <p:sp>
          <p:nvSpPr>
            <p:cNvPr id="23" name="TextBox 22">
              <a:extLst>
                <a:ext uri="{FF2B5EF4-FFF2-40B4-BE49-F238E27FC236}">
                  <a16:creationId xmlns:a16="http://schemas.microsoft.com/office/drawing/2014/main" id="{F0C9E413-29E9-498B-BF29-84A1D6D85F68}"/>
                </a:ext>
              </a:extLst>
            </p:cNvPr>
            <p:cNvSpPr txBox="1"/>
            <p:nvPr/>
          </p:nvSpPr>
          <p:spPr>
            <a:xfrm rot="-5400000">
              <a:off x="4839419" y="264170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Decision Tree</a:t>
              </a:r>
              <a:endParaRPr lang="en-US"/>
            </a:p>
          </p:txBody>
        </p:sp>
        <p:sp>
          <p:nvSpPr>
            <p:cNvPr id="25" name="TextBox 24">
              <a:extLst>
                <a:ext uri="{FF2B5EF4-FFF2-40B4-BE49-F238E27FC236}">
                  <a16:creationId xmlns:a16="http://schemas.microsoft.com/office/drawing/2014/main" id="{F08B15BC-823E-4F19-BC8D-1F062B9D0F87}"/>
                </a:ext>
              </a:extLst>
            </p:cNvPr>
            <p:cNvSpPr txBox="1"/>
            <p:nvPr/>
          </p:nvSpPr>
          <p:spPr>
            <a:xfrm rot="-5400000">
              <a:off x="4566248" y="251230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K Nearest Neighbors</a:t>
              </a:r>
              <a:endParaRPr lang="en-US"/>
            </a:p>
          </p:txBody>
        </p:sp>
      </p:grpSp>
      <p:sp>
        <p:nvSpPr>
          <p:cNvPr id="51" name="Rectangle: Rounded Corners 50">
            <a:extLst>
              <a:ext uri="{FF2B5EF4-FFF2-40B4-BE49-F238E27FC236}">
                <a16:creationId xmlns:a16="http://schemas.microsoft.com/office/drawing/2014/main" id="{BE192518-1861-4059-AD2C-35C14653758A}"/>
              </a:ext>
            </a:extLst>
          </p:cNvPr>
          <p:cNvSpPr/>
          <p:nvPr/>
        </p:nvSpPr>
        <p:spPr>
          <a:xfrm>
            <a:off x="7131837" y="5580409"/>
            <a:ext cx="3408201" cy="2641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cs typeface="Calibri"/>
              </a:rPr>
              <a:t>Select most accurate model</a:t>
            </a:r>
          </a:p>
        </p:txBody>
      </p:sp>
      <p:cxnSp>
        <p:nvCxnSpPr>
          <p:cNvPr id="11" name="Straight Arrow Connector 10">
            <a:extLst>
              <a:ext uri="{FF2B5EF4-FFF2-40B4-BE49-F238E27FC236}">
                <a16:creationId xmlns:a16="http://schemas.microsoft.com/office/drawing/2014/main" id="{9256580A-F823-4343-AD0B-803466E4841D}"/>
              </a:ext>
            </a:extLst>
          </p:cNvPr>
          <p:cNvCxnSpPr/>
          <p:nvPr/>
        </p:nvCxnSpPr>
        <p:spPr>
          <a:xfrm flipH="1">
            <a:off x="8822992" y="5361580"/>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0FABA0C-7840-4214-9FC2-B7F4A5CF0658}"/>
              </a:ext>
            </a:extLst>
          </p:cNvPr>
          <p:cNvCxnSpPr>
            <a:cxnSpLocks/>
          </p:cNvCxnSpPr>
          <p:nvPr/>
        </p:nvCxnSpPr>
        <p:spPr>
          <a:xfrm flipH="1">
            <a:off x="8477936" y="2514861"/>
            <a:ext cx="1" cy="322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2D29E7-801D-4946-B6BE-3463494A324B}"/>
              </a:ext>
            </a:extLst>
          </p:cNvPr>
          <p:cNvCxnSpPr>
            <a:cxnSpLocks/>
          </p:cNvCxnSpPr>
          <p:nvPr/>
        </p:nvCxnSpPr>
        <p:spPr>
          <a:xfrm flipH="1">
            <a:off x="10634540" y="4484558"/>
            <a:ext cx="402567" cy="203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E4EB86A-E2CE-4DD7-9750-03C5EC7468BB}"/>
              </a:ext>
            </a:extLst>
          </p:cNvPr>
          <p:cNvCxnSpPr/>
          <p:nvPr/>
        </p:nvCxnSpPr>
        <p:spPr>
          <a:xfrm>
            <a:off x="9376577" y="2518043"/>
            <a:ext cx="643" cy="153428"/>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1BF2E2D-F2DB-4DB7-95AB-3D651824E15F}"/>
              </a:ext>
            </a:extLst>
          </p:cNvPr>
          <p:cNvCxnSpPr>
            <a:cxnSpLocks/>
          </p:cNvCxnSpPr>
          <p:nvPr/>
        </p:nvCxnSpPr>
        <p:spPr>
          <a:xfrm>
            <a:off x="9387950" y="2654520"/>
            <a:ext cx="1638373" cy="39697"/>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D454668-90FE-4ECF-A3D5-479C5A3457F1}"/>
              </a:ext>
            </a:extLst>
          </p:cNvPr>
          <p:cNvCxnSpPr>
            <a:cxnSpLocks/>
          </p:cNvCxnSpPr>
          <p:nvPr/>
        </p:nvCxnSpPr>
        <p:spPr>
          <a:xfrm>
            <a:off x="11014308" y="2688640"/>
            <a:ext cx="12016" cy="1802531"/>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68CD708C-8093-499C-A211-AA34DFC22FF7}"/>
              </a:ext>
            </a:extLst>
          </p:cNvPr>
          <p:cNvPicPr>
            <a:picLocks noChangeAspect="1"/>
          </p:cNvPicPr>
          <p:nvPr/>
        </p:nvPicPr>
        <p:blipFill>
          <a:blip r:embed="rId3"/>
          <a:stretch>
            <a:fillRect/>
          </a:stretch>
        </p:blipFill>
        <p:spPr>
          <a:xfrm>
            <a:off x="832758" y="1809638"/>
            <a:ext cx="10567306" cy="3252331"/>
          </a:xfrm>
          <a:prstGeom prst="rect">
            <a:avLst/>
          </a:prstGeom>
        </p:spPr>
      </p:pic>
      <p:sp>
        <p:nvSpPr>
          <p:cNvPr id="3" name="Rectangle 2">
            <a:extLst>
              <a:ext uri="{FF2B5EF4-FFF2-40B4-BE49-F238E27FC236}">
                <a16:creationId xmlns:a16="http://schemas.microsoft.com/office/drawing/2014/main" id="{8021905C-2C70-4457-BFE3-5CEDAF507BF8}"/>
              </a:ext>
            </a:extLst>
          </p:cNvPr>
          <p:cNvSpPr/>
          <p:nvPr/>
        </p:nvSpPr>
        <p:spPr>
          <a:xfrm>
            <a:off x="827964" y="4040875"/>
            <a:ext cx="7449402" cy="27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Business Case</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Acknowledgements</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Picture 6" descr="Text&#10;&#10;Description automatically generated">
            <a:extLst>
              <a:ext uri="{FF2B5EF4-FFF2-40B4-BE49-F238E27FC236}">
                <a16:creationId xmlns:a16="http://schemas.microsoft.com/office/drawing/2014/main" id="{D12E2051-A576-4556-A803-F6183322C92F}"/>
              </a:ext>
            </a:extLst>
          </p:cNvPr>
          <p:cNvPicPr>
            <a:picLocks noChangeAspect="1"/>
          </p:cNvPicPr>
          <p:nvPr/>
        </p:nvPicPr>
        <p:blipFill>
          <a:blip r:embed="rId3"/>
          <a:stretch>
            <a:fillRect/>
          </a:stretch>
        </p:blipFill>
        <p:spPr>
          <a:xfrm>
            <a:off x="808264" y="1717451"/>
            <a:ext cx="10567308" cy="4127983"/>
          </a:xfrm>
          <a:prstGeom prst="rect">
            <a:avLst/>
          </a:prstGeom>
        </p:spPr>
      </p:pic>
      <p:sp>
        <p:nvSpPr>
          <p:cNvPr id="2" name="Rectangle 1">
            <a:extLst>
              <a:ext uri="{FF2B5EF4-FFF2-40B4-BE49-F238E27FC236}">
                <a16:creationId xmlns:a16="http://schemas.microsoft.com/office/drawing/2014/main" id="{0AE38702-29F6-4F9F-9484-34470B9BF5BB}"/>
              </a:ext>
            </a:extLst>
          </p:cNvPr>
          <p:cNvSpPr/>
          <p:nvPr/>
        </p:nvSpPr>
        <p:spPr>
          <a:xfrm>
            <a:off x="827964" y="3995382"/>
            <a:ext cx="7449402" cy="27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72E01C9B-8FDE-40DE-BEB8-F8D6829B761D}"/>
              </a:ext>
            </a:extLst>
          </p:cNvPr>
          <p:cNvPicPr>
            <a:picLocks noChangeAspect="1"/>
          </p:cNvPicPr>
          <p:nvPr/>
        </p:nvPicPr>
        <p:blipFill>
          <a:blip r:embed="rId3"/>
          <a:stretch>
            <a:fillRect/>
          </a:stretch>
        </p:blipFill>
        <p:spPr>
          <a:xfrm>
            <a:off x="819149" y="1537397"/>
            <a:ext cx="10567307" cy="3878454"/>
          </a:xfrm>
          <a:prstGeom prst="rect">
            <a:avLst/>
          </a:prstGeom>
        </p:spPr>
      </p:pic>
      <p:sp>
        <p:nvSpPr>
          <p:cNvPr id="6" name="TextBox 5">
            <a:extLst>
              <a:ext uri="{FF2B5EF4-FFF2-40B4-BE49-F238E27FC236}">
                <a16:creationId xmlns:a16="http://schemas.microsoft.com/office/drawing/2014/main" id="{338A7232-062A-4398-923D-EFE72BE56B46}"/>
              </a:ext>
            </a:extLst>
          </p:cNvPr>
          <p:cNvSpPr txBox="1"/>
          <p:nvPr/>
        </p:nvSpPr>
        <p:spPr>
          <a:xfrm>
            <a:off x="819150" y="5513614"/>
            <a:ext cx="31650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Numbers on bars indicate support</a:t>
            </a:r>
          </a:p>
        </p:txBody>
      </p:sp>
      <p:sp>
        <p:nvSpPr>
          <p:cNvPr id="3" name="Rectangle 2">
            <a:extLst>
              <a:ext uri="{FF2B5EF4-FFF2-40B4-BE49-F238E27FC236}">
                <a16:creationId xmlns:a16="http://schemas.microsoft.com/office/drawing/2014/main" id="{20F23E31-DCF0-40EF-87DA-28FEB58162F2}"/>
              </a:ext>
            </a:extLst>
          </p:cNvPr>
          <p:cNvSpPr/>
          <p:nvPr/>
        </p:nvSpPr>
        <p:spPr>
          <a:xfrm>
            <a:off x="827964" y="3847532"/>
            <a:ext cx="7449402" cy="27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64011542-E07D-48B1-BB56-E4543F857767}"/>
              </a:ext>
            </a:extLst>
          </p:cNvPr>
          <p:cNvPicPr>
            <a:picLocks noChangeAspect="1"/>
          </p:cNvPicPr>
          <p:nvPr/>
        </p:nvPicPr>
        <p:blipFill>
          <a:blip r:embed="rId3"/>
          <a:stretch>
            <a:fillRect/>
          </a:stretch>
        </p:blipFill>
        <p:spPr>
          <a:xfrm>
            <a:off x="764721" y="1838848"/>
            <a:ext cx="10635342" cy="28401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C07B54F3-A464-489E-B312-E11303172731}"/>
              </a:ext>
            </a:extLst>
          </p:cNvPr>
          <p:cNvPicPr>
            <a:picLocks noChangeAspect="1"/>
          </p:cNvPicPr>
          <p:nvPr/>
        </p:nvPicPr>
        <p:blipFill>
          <a:blip r:embed="rId3"/>
          <a:stretch>
            <a:fillRect/>
          </a:stretch>
        </p:blipFill>
        <p:spPr>
          <a:xfrm>
            <a:off x="764721" y="1711636"/>
            <a:ext cx="10621735" cy="253665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526B517D-E2A5-4E7A-BC1E-31878BB69289}"/>
              </a:ext>
            </a:extLst>
          </p:cNvPr>
          <p:cNvPicPr>
            <a:picLocks noChangeAspect="1"/>
          </p:cNvPicPr>
          <p:nvPr/>
        </p:nvPicPr>
        <p:blipFill>
          <a:blip r:embed="rId3"/>
          <a:stretch>
            <a:fillRect/>
          </a:stretch>
        </p:blipFill>
        <p:spPr>
          <a:xfrm>
            <a:off x="2642507" y="1477308"/>
            <a:ext cx="6906985" cy="467899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There are four unique launch site names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5">
            <a:extLst>
              <a:ext uri="{FF2B5EF4-FFF2-40B4-BE49-F238E27FC236}">
                <a16:creationId xmlns:a16="http://schemas.microsoft.com/office/drawing/2014/main" id="{FFC61ADC-6B6B-44CC-AE34-9087C3B7B7FA}"/>
              </a:ext>
            </a:extLst>
          </p:cNvPr>
          <p:cNvPicPr>
            <a:picLocks noChangeAspect="1"/>
          </p:cNvPicPr>
          <p:nvPr/>
        </p:nvPicPr>
        <p:blipFill>
          <a:blip r:embed="rId3"/>
          <a:stretch>
            <a:fillRect/>
          </a:stretch>
        </p:blipFill>
        <p:spPr>
          <a:xfrm>
            <a:off x="764721" y="1496290"/>
            <a:ext cx="7560128" cy="599706"/>
          </a:xfrm>
          <a:prstGeom prst="rect">
            <a:avLst/>
          </a:prstGeom>
        </p:spPr>
      </p:pic>
      <p:pic>
        <p:nvPicPr>
          <p:cNvPr id="6" name="Picture 6">
            <a:extLst>
              <a:ext uri="{FF2B5EF4-FFF2-40B4-BE49-F238E27FC236}">
                <a16:creationId xmlns:a16="http://schemas.microsoft.com/office/drawing/2014/main" id="{29D7640C-64D3-4C59-A843-EAEC10F37BE1}"/>
              </a:ext>
            </a:extLst>
          </p:cNvPr>
          <p:cNvPicPr>
            <a:picLocks noChangeAspect="1"/>
          </p:cNvPicPr>
          <p:nvPr/>
        </p:nvPicPr>
        <p:blipFill>
          <a:blip r:embed="rId4"/>
          <a:stretch>
            <a:fillRect/>
          </a:stretch>
        </p:blipFill>
        <p:spPr>
          <a:xfrm>
            <a:off x="764721" y="2224768"/>
            <a:ext cx="1913164" cy="30071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31982" cy="439215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We can retrieve only entries for launches at Cape Canaveral Air Force Station (now Space Force Station)</a:t>
            </a:r>
            <a:endParaRPr lang="en-US">
              <a:solidFill>
                <a:schemeClr val="accent3">
                  <a:lumMod val="2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1FCAFC79-1F69-4A65-82CB-FF6756BDD09C}"/>
              </a:ext>
            </a:extLst>
          </p:cNvPr>
          <p:cNvPicPr>
            <a:picLocks noChangeAspect="1"/>
          </p:cNvPicPr>
          <p:nvPr/>
        </p:nvPicPr>
        <p:blipFill>
          <a:blip r:embed="rId3"/>
          <a:stretch>
            <a:fillRect/>
          </a:stretch>
        </p:blipFill>
        <p:spPr>
          <a:xfrm>
            <a:off x="764721" y="1381273"/>
            <a:ext cx="9315450" cy="462346"/>
          </a:xfrm>
          <a:prstGeom prst="rect">
            <a:avLst/>
          </a:prstGeom>
        </p:spPr>
      </p:pic>
      <p:pic>
        <p:nvPicPr>
          <p:cNvPr id="6" name="Picture 6" descr="Table&#10;&#10;Description automatically generated">
            <a:extLst>
              <a:ext uri="{FF2B5EF4-FFF2-40B4-BE49-F238E27FC236}">
                <a16:creationId xmlns:a16="http://schemas.microsoft.com/office/drawing/2014/main" id="{0E749F0E-CDE4-4A27-B324-3660AC69797A}"/>
              </a:ext>
            </a:extLst>
          </p:cNvPr>
          <p:cNvPicPr>
            <a:picLocks noChangeAspect="1"/>
          </p:cNvPicPr>
          <p:nvPr/>
        </p:nvPicPr>
        <p:blipFill>
          <a:blip r:embed="rId4"/>
          <a:stretch>
            <a:fillRect/>
          </a:stretch>
        </p:blipFill>
        <p:spPr>
          <a:xfrm>
            <a:off x="764722" y="1828293"/>
            <a:ext cx="8975271" cy="35552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SpaceX has launched over 45 metric tons to the ISS for NASA</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5">
            <a:extLst>
              <a:ext uri="{FF2B5EF4-FFF2-40B4-BE49-F238E27FC236}">
                <a16:creationId xmlns:a16="http://schemas.microsoft.com/office/drawing/2014/main" id="{365AAF78-8686-4540-BBA7-D6D308EAC858}"/>
              </a:ext>
            </a:extLst>
          </p:cNvPr>
          <p:cNvPicPr>
            <a:picLocks noChangeAspect="1"/>
          </p:cNvPicPr>
          <p:nvPr/>
        </p:nvPicPr>
        <p:blipFill>
          <a:blip r:embed="rId3"/>
          <a:stretch>
            <a:fillRect/>
          </a:stretch>
        </p:blipFill>
        <p:spPr>
          <a:xfrm>
            <a:off x="764721" y="1338292"/>
            <a:ext cx="8104414" cy="371416"/>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D72D2FE3-28A4-42E7-A8C0-DB658588FF9C}"/>
              </a:ext>
            </a:extLst>
          </p:cNvPr>
          <p:cNvPicPr>
            <a:picLocks noChangeAspect="1"/>
          </p:cNvPicPr>
          <p:nvPr/>
        </p:nvPicPr>
        <p:blipFill>
          <a:blip r:embed="rId4"/>
          <a:stretch>
            <a:fillRect/>
          </a:stretch>
        </p:blipFill>
        <p:spPr>
          <a:xfrm>
            <a:off x="771525" y="1773011"/>
            <a:ext cx="824592" cy="8899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average Falcon 9 v1.1 launch carries 2.5 metric tons to orbit</a:t>
            </a:r>
            <a:endParaRPr lang="en-US">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5">
            <a:extLst>
              <a:ext uri="{FF2B5EF4-FFF2-40B4-BE49-F238E27FC236}">
                <a16:creationId xmlns:a16="http://schemas.microsoft.com/office/drawing/2014/main" id="{ACDF9FE4-A05A-4BE8-8E69-16E83422CB9E}"/>
              </a:ext>
            </a:extLst>
          </p:cNvPr>
          <p:cNvPicPr>
            <a:picLocks noChangeAspect="1"/>
          </p:cNvPicPr>
          <p:nvPr/>
        </p:nvPicPr>
        <p:blipFill>
          <a:blip r:embed="rId3"/>
          <a:stretch>
            <a:fillRect/>
          </a:stretch>
        </p:blipFill>
        <p:spPr>
          <a:xfrm>
            <a:off x="764721" y="1396481"/>
            <a:ext cx="10689771" cy="404715"/>
          </a:xfrm>
          <a:prstGeom prst="rect">
            <a:avLst/>
          </a:prstGeom>
        </p:spPr>
      </p:pic>
      <p:pic>
        <p:nvPicPr>
          <p:cNvPr id="6" name="Picture 6">
            <a:extLst>
              <a:ext uri="{FF2B5EF4-FFF2-40B4-BE49-F238E27FC236}">
                <a16:creationId xmlns:a16="http://schemas.microsoft.com/office/drawing/2014/main" id="{CD3800DB-4BB1-4727-AAD1-A11CE02DEC5D}"/>
              </a:ext>
            </a:extLst>
          </p:cNvPr>
          <p:cNvPicPr>
            <a:picLocks noChangeAspect="1"/>
          </p:cNvPicPr>
          <p:nvPr/>
        </p:nvPicPr>
        <p:blipFill>
          <a:blip r:embed="rId4"/>
          <a:stretch>
            <a:fillRect/>
          </a:stretch>
        </p:blipFill>
        <p:spPr>
          <a:xfrm>
            <a:off x="760863" y="1799372"/>
            <a:ext cx="673289" cy="79128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21966" cy="4380092"/>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first successful ground landing of a booster was on December 22nd, 2015</a:t>
            </a:r>
            <a:endParaRPr lang="en-US">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69F06502-B173-4841-B8F0-EB72D5E49DC4}"/>
              </a:ext>
            </a:extLst>
          </p:cNvPr>
          <p:cNvPicPr>
            <a:picLocks noChangeAspect="1"/>
          </p:cNvPicPr>
          <p:nvPr/>
        </p:nvPicPr>
        <p:blipFill>
          <a:blip r:embed="rId3"/>
          <a:stretch>
            <a:fillRect/>
          </a:stretch>
        </p:blipFill>
        <p:spPr>
          <a:xfrm>
            <a:off x="917121" y="1360099"/>
            <a:ext cx="10499271" cy="389136"/>
          </a:xfrm>
          <a:prstGeom prst="rect">
            <a:avLst/>
          </a:prstGeom>
        </p:spPr>
      </p:pic>
      <p:pic>
        <p:nvPicPr>
          <p:cNvPr id="6" name="Picture 6">
            <a:extLst>
              <a:ext uri="{FF2B5EF4-FFF2-40B4-BE49-F238E27FC236}">
                <a16:creationId xmlns:a16="http://schemas.microsoft.com/office/drawing/2014/main" id="{8089FD6F-45F6-41FF-916C-A8F9F987DC7A}"/>
              </a:ext>
            </a:extLst>
          </p:cNvPr>
          <p:cNvPicPr>
            <a:picLocks noChangeAspect="1"/>
          </p:cNvPicPr>
          <p:nvPr/>
        </p:nvPicPr>
        <p:blipFill>
          <a:blip r:embed="rId4"/>
          <a:stretch>
            <a:fillRect/>
          </a:stretch>
        </p:blipFill>
        <p:spPr>
          <a:xfrm>
            <a:off x="913720" y="1751239"/>
            <a:ext cx="1329417" cy="8382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142643" cy="29520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Data summarizing SpaceX launch history and booster landing outcomes is visualized and used to train supervised learning models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A Support Vector Machine model provides highest prediction accuracy of booster landing outcome (83.3%)</a:t>
            </a:r>
            <a:endParaRPr lang="en-US" sz="22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76077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Four boosters have successfully landed on a drone ship after carrying a 4-6 metric ton payload</a:t>
            </a:r>
            <a:endParaRPr lang="en-US">
              <a:solidFill>
                <a:schemeClr val="accent3">
                  <a:lumMod val="25000"/>
                </a:schemeClr>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064B0B40-22E0-41B9-BF91-E0B63ECFC0D5}"/>
              </a:ext>
            </a:extLst>
          </p:cNvPr>
          <p:cNvPicPr>
            <a:picLocks noChangeAspect="1"/>
          </p:cNvPicPr>
          <p:nvPr/>
        </p:nvPicPr>
        <p:blipFill>
          <a:blip r:embed="rId3"/>
          <a:stretch>
            <a:fillRect/>
          </a:stretch>
        </p:blipFill>
        <p:spPr>
          <a:xfrm>
            <a:off x="770626" y="1321590"/>
            <a:ext cx="8292860" cy="217914"/>
          </a:xfrm>
          <a:prstGeom prst="rect">
            <a:avLst/>
          </a:prstGeom>
        </p:spPr>
      </p:pic>
      <p:pic>
        <p:nvPicPr>
          <p:cNvPr id="3" name="Picture 5">
            <a:extLst>
              <a:ext uri="{FF2B5EF4-FFF2-40B4-BE49-F238E27FC236}">
                <a16:creationId xmlns:a16="http://schemas.microsoft.com/office/drawing/2014/main" id="{3C7E6432-E2EB-474A-B730-F3EC180DE50E}"/>
              </a:ext>
            </a:extLst>
          </p:cNvPr>
          <p:cNvPicPr>
            <a:picLocks noChangeAspect="1"/>
          </p:cNvPicPr>
          <p:nvPr/>
        </p:nvPicPr>
        <p:blipFill>
          <a:blip r:embed="rId4"/>
          <a:stretch>
            <a:fillRect/>
          </a:stretch>
        </p:blipFill>
        <p:spPr>
          <a:xfrm>
            <a:off x="9063038" y="1349375"/>
            <a:ext cx="1381125" cy="196850"/>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77404543-A5D9-4812-AE97-850599C9C7FF}"/>
              </a:ext>
            </a:extLst>
          </p:cNvPr>
          <p:cNvPicPr>
            <a:picLocks noChangeAspect="1"/>
          </p:cNvPicPr>
          <p:nvPr/>
        </p:nvPicPr>
        <p:blipFill>
          <a:blip r:embed="rId5"/>
          <a:stretch>
            <a:fillRect/>
          </a:stretch>
        </p:blipFill>
        <p:spPr>
          <a:xfrm>
            <a:off x="765175" y="1558925"/>
            <a:ext cx="1454150" cy="19621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cs typeface="Calibri"/>
              </a:rPr>
              <a:t>Falcon 9 boosters have a high mission success rate of 99%</a:t>
            </a:r>
            <a:endParaRPr lang="en-US" sz="2200" dirty="0">
              <a:solidFill>
                <a:schemeClr val="accent3">
                  <a:lumMod val="25000"/>
                </a:schemeClr>
              </a:solidFill>
              <a:latin typeface="Abadi"/>
              <a:cs typeface="Calibr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5">
            <a:extLst>
              <a:ext uri="{FF2B5EF4-FFF2-40B4-BE49-F238E27FC236}">
                <a16:creationId xmlns:a16="http://schemas.microsoft.com/office/drawing/2014/main" id="{25B5CA19-4BD1-4AEB-B1D1-8D976158D92C}"/>
              </a:ext>
            </a:extLst>
          </p:cNvPr>
          <p:cNvPicPr>
            <a:picLocks noChangeAspect="1"/>
          </p:cNvPicPr>
          <p:nvPr/>
        </p:nvPicPr>
        <p:blipFill>
          <a:blip r:embed="rId3"/>
          <a:stretch>
            <a:fillRect/>
          </a:stretch>
        </p:blipFill>
        <p:spPr>
          <a:xfrm>
            <a:off x="770626" y="1464662"/>
            <a:ext cx="6885316" cy="134730"/>
          </a:xfrm>
          <a:prstGeom prst="rect">
            <a:avLst/>
          </a:prstGeom>
        </p:spPr>
      </p:pic>
      <p:pic>
        <p:nvPicPr>
          <p:cNvPr id="6" name="Picture 6">
            <a:extLst>
              <a:ext uri="{FF2B5EF4-FFF2-40B4-BE49-F238E27FC236}">
                <a16:creationId xmlns:a16="http://schemas.microsoft.com/office/drawing/2014/main" id="{D9615064-A148-413B-BDE8-BED12E1A6D6B}"/>
              </a:ext>
            </a:extLst>
          </p:cNvPr>
          <p:cNvPicPr>
            <a:picLocks noChangeAspect="1"/>
          </p:cNvPicPr>
          <p:nvPr/>
        </p:nvPicPr>
        <p:blipFill>
          <a:blip r:embed="rId4"/>
          <a:stretch>
            <a:fillRect/>
          </a:stretch>
        </p:blipFill>
        <p:spPr>
          <a:xfrm>
            <a:off x="7657141" y="1480012"/>
            <a:ext cx="2743200" cy="131109"/>
          </a:xfrm>
          <a:prstGeom prst="rect">
            <a:avLst/>
          </a:prstGeom>
        </p:spPr>
      </p:pic>
      <p:pic>
        <p:nvPicPr>
          <p:cNvPr id="7" name="Picture 7" descr="Graphical user interface, text&#10;&#10;Description automatically generated">
            <a:extLst>
              <a:ext uri="{FF2B5EF4-FFF2-40B4-BE49-F238E27FC236}">
                <a16:creationId xmlns:a16="http://schemas.microsoft.com/office/drawing/2014/main" id="{F5631A02-F72E-4551-99B7-75BB22718F32}"/>
              </a:ext>
            </a:extLst>
          </p:cNvPr>
          <p:cNvPicPr>
            <a:picLocks noChangeAspect="1"/>
          </p:cNvPicPr>
          <p:nvPr/>
        </p:nvPicPr>
        <p:blipFill>
          <a:blip r:embed="rId5"/>
          <a:stretch>
            <a:fillRect/>
          </a:stretch>
        </p:blipFill>
        <p:spPr>
          <a:xfrm>
            <a:off x="774700" y="1719263"/>
            <a:ext cx="1524000" cy="8540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Six boosters have carried the maximum payload on a total of 12 launches</a:t>
            </a:r>
            <a:endParaRPr lang="en-US">
              <a:solidFill>
                <a:schemeClr val="accent3">
                  <a:lumMod val="25000"/>
                </a:schemeClr>
              </a:solidFill>
              <a:latin typeface="Calibri"/>
              <a:cs typeface="Calibr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C719659A-BB54-4D53-B540-8B261F145742}"/>
              </a:ext>
            </a:extLst>
          </p:cNvPr>
          <p:cNvPicPr>
            <a:picLocks noChangeAspect="1"/>
          </p:cNvPicPr>
          <p:nvPr/>
        </p:nvPicPr>
        <p:blipFill>
          <a:blip r:embed="rId3"/>
          <a:stretch>
            <a:fillRect/>
          </a:stretch>
        </p:blipFill>
        <p:spPr>
          <a:xfrm>
            <a:off x="774700" y="1370616"/>
            <a:ext cx="10506973" cy="365715"/>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EAF6368B-04B6-49D3-B43C-CC63C29D6CFE}"/>
              </a:ext>
            </a:extLst>
          </p:cNvPr>
          <p:cNvPicPr>
            <a:picLocks noChangeAspect="1"/>
          </p:cNvPicPr>
          <p:nvPr/>
        </p:nvPicPr>
        <p:blipFill>
          <a:blip r:embed="rId4"/>
          <a:stretch>
            <a:fillRect/>
          </a:stretch>
        </p:blipFill>
        <p:spPr>
          <a:xfrm>
            <a:off x="774187" y="1727200"/>
            <a:ext cx="991625" cy="35941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There were only two failed drone ship landings in 2015</a:t>
            </a:r>
            <a:endParaRPr lang="en-US">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Failed Drone Ship Landings</a:t>
            </a:r>
          </a:p>
        </p:txBody>
      </p:sp>
      <p:pic>
        <p:nvPicPr>
          <p:cNvPr id="2" name="Picture 5">
            <a:extLst>
              <a:ext uri="{FF2B5EF4-FFF2-40B4-BE49-F238E27FC236}">
                <a16:creationId xmlns:a16="http://schemas.microsoft.com/office/drawing/2014/main" id="{1C1E1D47-135A-461E-B592-54A5D7CCEFDF}"/>
              </a:ext>
            </a:extLst>
          </p:cNvPr>
          <p:cNvPicPr>
            <a:picLocks noChangeAspect="1"/>
          </p:cNvPicPr>
          <p:nvPr/>
        </p:nvPicPr>
        <p:blipFill>
          <a:blip r:embed="rId3"/>
          <a:stretch>
            <a:fillRect/>
          </a:stretch>
        </p:blipFill>
        <p:spPr>
          <a:xfrm>
            <a:off x="774700" y="1373605"/>
            <a:ext cx="10515600" cy="326189"/>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33D9F375-5CA6-4074-B36B-898BC75F3F4B}"/>
              </a:ext>
            </a:extLst>
          </p:cNvPr>
          <p:cNvPicPr>
            <a:picLocks noChangeAspect="1"/>
          </p:cNvPicPr>
          <p:nvPr/>
        </p:nvPicPr>
        <p:blipFill>
          <a:blip r:embed="rId4"/>
          <a:stretch>
            <a:fillRect/>
          </a:stretch>
        </p:blipFill>
        <p:spPr>
          <a:xfrm>
            <a:off x="774700" y="1826397"/>
            <a:ext cx="3987800" cy="10716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503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most frequent landing outcome was no attempt (likely due to mission parameters), and drone ship landing were 50% successful in this time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271E849E-CFAE-4829-B54B-E9F810F93D1B}"/>
              </a:ext>
            </a:extLst>
          </p:cNvPr>
          <p:cNvPicPr>
            <a:picLocks noChangeAspect="1"/>
          </p:cNvPicPr>
          <p:nvPr/>
        </p:nvPicPr>
        <p:blipFill>
          <a:blip r:embed="rId3"/>
          <a:stretch>
            <a:fillRect/>
          </a:stretch>
        </p:blipFill>
        <p:spPr>
          <a:xfrm>
            <a:off x="770626" y="1387008"/>
            <a:ext cx="10593237" cy="288362"/>
          </a:xfrm>
          <a:prstGeom prst="rect">
            <a:avLst/>
          </a:prstGeom>
        </p:spPr>
      </p:pic>
      <p:pic>
        <p:nvPicPr>
          <p:cNvPr id="6" name="Picture 6" descr="Table&#10;&#10;Description automatically generated">
            <a:extLst>
              <a:ext uri="{FF2B5EF4-FFF2-40B4-BE49-F238E27FC236}">
                <a16:creationId xmlns:a16="http://schemas.microsoft.com/office/drawing/2014/main" id="{69570447-E69D-4F12-8642-EB2665EDA26B}"/>
              </a:ext>
            </a:extLst>
          </p:cNvPr>
          <p:cNvPicPr>
            <a:picLocks noChangeAspect="1"/>
          </p:cNvPicPr>
          <p:nvPr/>
        </p:nvPicPr>
        <p:blipFill>
          <a:blip r:embed="rId4"/>
          <a:stretch>
            <a:fillRect/>
          </a:stretch>
        </p:blipFill>
        <p:spPr>
          <a:xfrm>
            <a:off x="773772" y="1818467"/>
            <a:ext cx="2650645" cy="355174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405230" cy="4935917"/>
          </a:xfrm>
          <a:prstGeom prst="rect">
            <a:avLst/>
          </a:prstGeom>
        </p:spPr>
        <p:txBody>
          <a:bodyPr lIns="91440" tIns="45720" rIns="91440" bIns="45720" anchor="t">
            <a:normAutofit/>
          </a:bodyPr>
          <a:lstStyle/>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There are four launch sites total close to the equator on either coast of the continental United States; one in California and three in Cape Canaveral, Florida</a:t>
            </a:r>
            <a:endParaRPr lang="en-US">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Locations</a:t>
            </a:r>
            <a:endParaRPr lang="en-US"/>
          </a:p>
        </p:txBody>
      </p:sp>
      <p:pic>
        <p:nvPicPr>
          <p:cNvPr id="4" name="Picture 5" descr="Map&#10;&#10;Description automatically generated">
            <a:extLst>
              <a:ext uri="{FF2B5EF4-FFF2-40B4-BE49-F238E27FC236}">
                <a16:creationId xmlns:a16="http://schemas.microsoft.com/office/drawing/2014/main" id="{CF8627A3-5E39-44BB-9B64-717F28C719C0}"/>
              </a:ext>
            </a:extLst>
          </p:cNvPr>
          <p:cNvPicPr>
            <a:picLocks noChangeAspect="1"/>
          </p:cNvPicPr>
          <p:nvPr/>
        </p:nvPicPr>
        <p:blipFill>
          <a:blip r:embed="rId3"/>
          <a:stretch>
            <a:fillRect/>
          </a:stretch>
        </p:blipFill>
        <p:spPr>
          <a:xfrm>
            <a:off x="635000" y="1454209"/>
            <a:ext cx="4038600" cy="4013081"/>
          </a:xfrm>
          <a:prstGeom prst="rect">
            <a:avLst/>
          </a:prstGeom>
        </p:spPr>
      </p:pic>
      <p:pic>
        <p:nvPicPr>
          <p:cNvPr id="6" name="Picture 6" descr="Map&#10;&#10;Description automatically generated">
            <a:extLst>
              <a:ext uri="{FF2B5EF4-FFF2-40B4-BE49-F238E27FC236}">
                <a16:creationId xmlns:a16="http://schemas.microsoft.com/office/drawing/2014/main" id="{EAB376E0-2114-43C6-8E02-4884271280B0}"/>
              </a:ext>
            </a:extLst>
          </p:cNvPr>
          <p:cNvPicPr>
            <a:picLocks noChangeAspect="1"/>
          </p:cNvPicPr>
          <p:nvPr/>
        </p:nvPicPr>
        <p:blipFill>
          <a:blip r:embed="rId4"/>
          <a:stretch>
            <a:fillRect/>
          </a:stretch>
        </p:blipFill>
        <p:spPr>
          <a:xfrm>
            <a:off x="5775864" y="1457443"/>
            <a:ext cx="2336800" cy="1967186"/>
          </a:xfrm>
          <a:prstGeom prst="rect">
            <a:avLst/>
          </a:prstGeom>
        </p:spPr>
      </p:pic>
      <p:pic>
        <p:nvPicPr>
          <p:cNvPr id="7" name="Picture 7" descr="Map&#10;&#10;Description automatically generated">
            <a:extLst>
              <a:ext uri="{FF2B5EF4-FFF2-40B4-BE49-F238E27FC236}">
                <a16:creationId xmlns:a16="http://schemas.microsoft.com/office/drawing/2014/main" id="{7BE8B243-1712-48EB-A92F-0FB0D1F3C343}"/>
              </a:ext>
            </a:extLst>
          </p:cNvPr>
          <p:cNvPicPr>
            <a:picLocks noChangeAspect="1"/>
          </p:cNvPicPr>
          <p:nvPr/>
        </p:nvPicPr>
        <p:blipFill>
          <a:blip r:embed="rId5"/>
          <a:stretch>
            <a:fillRect/>
          </a:stretch>
        </p:blipFill>
        <p:spPr>
          <a:xfrm>
            <a:off x="5780657" y="3492286"/>
            <a:ext cx="2336800" cy="1973002"/>
          </a:xfrm>
          <a:prstGeom prst="rect">
            <a:avLst/>
          </a:prstGeom>
        </p:spPr>
      </p:pic>
      <p:pic>
        <p:nvPicPr>
          <p:cNvPr id="8" name="Picture 8" descr="Diagram&#10;&#10;Description automatically generated">
            <a:extLst>
              <a:ext uri="{FF2B5EF4-FFF2-40B4-BE49-F238E27FC236}">
                <a16:creationId xmlns:a16="http://schemas.microsoft.com/office/drawing/2014/main" id="{4D6E7015-AC4B-471D-A18E-375BC5D07D88}"/>
              </a:ext>
            </a:extLst>
          </p:cNvPr>
          <p:cNvPicPr>
            <a:picLocks noChangeAspect="1"/>
          </p:cNvPicPr>
          <p:nvPr/>
        </p:nvPicPr>
        <p:blipFill>
          <a:blip r:embed="rId6"/>
          <a:stretch>
            <a:fillRect/>
          </a:stretch>
        </p:blipFill>
        <p:spPr>
          <a:xfrm>
            <a:off x="9080500" y="3488432"/>
            <a:ext cx="2374900" cy="1976635"/>
          </a:xfrm>
          <a:prstGeom prst="rect">
            <a:avLst/>
          </a:prstGeom>
        </p:spPr>
      </p:pic>
      <p:cxnSp>
        <p:nvCxnSpPr>
          <p:cNvPr id="9" name="Straight Arrow Connector 8">
            <a:extLst>
              <a:ext uri="{FF2B5EF4-FFF2-40B4-BE49-F238E27FC236}">
                <a16:creationId xmlns:a16="http://schemas.microsoft.com/office/drawing/2014/main" id="{7AB4AC51-2EA9-4121-905C-F72D8F19A139}"/>
              </a:ext>
            </a:extLst>
          </p:cNvPr>
          <p:cNvCxnSpPr/>
          <p:nvPr/>
        </p:nvCxnSpPr>
        <p:spPr>
          <a:xfrm>
            <a:off x="7404100" y="4114800"/>
            <a:ext cx="2032000" cy="2159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BEAD7F7-1C35-4F4C-BD48-0B77D93984FB}"/>
              </a:ext>
            </a:extLst>
          </p:cNvPr>
          <p:cNvCxnSpPr>
            <a:cxnSpLocks/>
          </p:cNvCxnSpPr>
          <p:nvPr/>
        </p:nvCxnSpPr>
        <p:spPr>
          <a:xfrm flipV="1">
            <a:off x="1219199" y="2400300"/>
            <a:ext cx="4533900" cy="558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E788D8-710D-4411-A06F-24936391BBDC}"/>
              </a:ext>
            </a:extLst>
          </p:cNvPr>
          <p:cNvCxnSpPr>
            <a:cxnSpLocks/>
          </p:cNvCxnSpPr>
          <p:nvPr/>
        </p:nvCxnSpPr>
        <p:spPr>
          <a:xfrm>
            <a:off x="2006599" y="3251200"/>
            <a:ext cx="3721100" cy="11557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One marker per launch, green (red) is an (un)successful booseter landing</a:t>
            </a:r>
          </a:p>
          <a:p>
            <a:pPr>
              <a:lnSpc>
                <a:spcPct val="100000"/>
              </a:lnSpc>
              <a:spcBef>
                <a:spcPts val="1400"/>
              </a:spcBef>
            </a:pPr>
            <a:r>
              <a:rPr lang="en-US" sz="2200">
                <a:solidFill>
                  <a:schemeClr val="accent3">
                    <a:lumMod val="25000"/>
                  </a:schemeClr>
                </a:solidFill>
                <a:latin typeface="Abadi"/>
              </a:rPr>
              <a:t>Highest booster recovery rate at KSC LC-39A, lowest at CCAFS LC-40</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Landing Outcome Visualization</a:t>
            </a:r>
            <a:endParaRPr lang="en-US"/>
          </a:p>
        </p:txBody>
      </p:sp>
      <p:pic>
        <p:nvPicPr>
          <p:cNvPr id="2" name="Picture 3" descr="Map&#10;&#10;Description automatically generated">
            <a:extLst>
              <a:ext uri="{FF2B5EF4-FFF2-40B4-BE49-F238E27FC236}">
                <a16:creationId xmlns:a16="http://schemas.microsoft.com/office/drawing/2014/main" id="{1323EB3D-99B7-41F8-B7A7-754E960BEAE3}"/>
              </a:ext>
            </a:extLst>
          </p:cNvPr>
          <p:cNvPicPr>
            <a:picLocks noChangeAspect="1"/>
          </p:cNvPicPr>
          <p:nvPr/>
        </p:nvPicPr>
        <p:blipFill rotWithShape="1">
          <a:blip r:embed="rId3"/>
          <a:srcRect l="24976" t="29081" r="30366" b="27273"/>
          <a:stretch/>
        </p:blipFill>
        <p:spPr>
          <a:xfrm>
            <a:off x="775733" y="1605725"/>
            <a:ext cx="2634015" cy="2525942"/>
          </a:xfrm>
          <a:prstGeom prst="rect">
            <a:avLst/>
          </a:prstGeom>
        </p:spPr>
      </p:pic>
      <p:pic>
        <p:nvPicPr>
          <p:cNvPr id="4" name="Picture 5" descr="Diagram&#10;&#10;Description automatically generated">
            <a:extLst>
              <a:ext uri="{FF2B5EF4-FFF2-40B4-BE49-F238E27FC236}">
                <a16:creationId xmlns:a16="http://schemas.microsoft.com/office/drawing/2014/main" id="{2B2DBFCE-C008-4E49-9654-7B3B9A60A514}"/>
              </a:ext>
            </a:extLst>
          </p:cNvPr>
          <p:cNvPicPr>
            <a:picLocks noChangeAspect="1"/>
          </p:cNvPicPr>
          <p:nvPr/>
        </p:nvPicPr>
        <p:blipFill rotWithShape="1">
          <a:blip r:embed="rId4"/>
          <a:srcRect l="13089" t="8905" r="12042" b="11798"/>
          <a:stretch/>
        </p:blipFill>
        <p:spPr>
          <a:xfrm>
            <a:off x="3627297" y="1609211"/>
            <a:ext cx="2557021" cy="2521395"/>
          </a:xfrm>
          <a:prstGeom prst="rect">
            <a:avLst/>
          </a:prstGeom>
        </p:spPr>
      </p:pic>
      <p:pic>
        <p:nvPicPr>
          <p:cNvPr id="6" name="Picture 6" descr="Diagram, schematic&#10;&#10;Description automatically generated">
            <a:extLst>
              <a:ext uri="{FF2B5EF4-FFF2-40B4-BE49-F238E27FC236}">
                <a16:creationId xmlns:a16="http://schemas.microsoft.com/office/drawing/2014/main" id="{401C3DE2-1B6A-4E19-ACB4-C4E1268F6EF1}"/>
              </a:ext>
            </a:extLst>
          </p:cNvPr>
          <p:cNvPicPr>
            <a:picLocks noChangeAspect="1"/>
          </p:cNvPicPr>
          <p:nvPr/>
        </p:nvPicPr>
        <p:blipFill rotWithShape="1">
          <a:blip r:embed="rId5"/>
          <a:srcRect l="17804" t="10870" r="20833" b="15217"/>
          <a:stretch/>
        </p:blipFill>
        <p:spPr>
          <a:xfrm>
            <a:off x="6402662" y="1609693"/>
            <a:ext cx="2445294" cy="2512781"/>
          </a:xfrm>
          <a:prstGeom prst="rect">
            <a:avLst/>
          </a:prstGeom>
        </p:spPr>
      </p:pic>
      <p:pic>
        <p:nvPicPr>
          <p:cNvPr id="7" name="Picture 8">
            <a:extLst>
              <a:ext uri="{FF2B5EF4-FFF2-40B4-BE49-F238E27FC236}">
                <a16:creationId xmlns:a16="http://schemas.microsoft.com/office/drawing/2014/main" id="{CF3EAFD6-DD05-43B8-8991-8BFDDF3CB535}"/>
              </a:ext>
            </a:extLst>
          </p:cNvPr>
          <p:cNvPicPr>
            <a:picLocks noChangeAspect="1"/>
          </p:cNvPicPr>
          <p:nvPr/>
        </p:nvPicPr>
        <p:blipFill rotWithShape="1">
          <a:blip r:embed="rId6"/>
          <a:srcRect l="25000" t="9459" r="25155" b="13514"/>
          <a:stretch/>
        </p:blipFill>
        <p:spPr>
          <a:xfrm>
            <a:off x="9076426" y="1609291"/>
            <a:ext cx="2388148" cy="2519481"/>
          </a:xfrm>
          <a:prstGeom prst="rect">
            <a:avLst/>
          </a:prstGeom>
        </p:spPr>
      </p:pic>
      <p:sp>
        <p:nvSpPr>
          <p:cNvPr id="11" name="TextBox 10">
            <a:extLst>
              <a:ext uri="{FF2B5EF4-FFF2-40B4-BE49-F238E27FC236}">
                <a16:creationId xmlns:a16="http://schemas.microsoft.com/office/drawing/2014/main" id="{5F483A4D-A10B-4DBD-8BF4-E08FC6B387B9}"/>
              </a:ext>
            </a:extLst>
          </p:cNvPr>
          <p:cNvSpPr txBox="1"/>
          <p:nvPr/>
        </p:nvSpPr>
        <p:spPr>
          <a:xfrm>
            <a:off x="723900" y="41275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VAFB SLC-4E</a:t>
            </a:r>
          </a:p>
        </p:txBody>
      </p:sp>
      <p:sp>
        <p:nvSpPr>
          <p:cNvPr id="12" name="TextBox 11">
            <a:extLst>
              <a:ext uri="{FF2B5EF4-FFF2-40B4-BE49-F238E27FC236}">
                <a16:creationId xmlns:a16="http://schemas.microsoft.com/office/drawing/2014/main" id="{81442C11-FFBA-4217-957D-B3DD59E640A6}"/>
              </a:ext>
            </a:extLst>
          </p:cNvPr>
          <p:cNvSpPr txBox="1"/>
          <p:nvPr/>
        </p:nvSpPr>
        <p:spPr>
          <a:xfrm>
            <a:off x="3530599" y="41275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KSC LC-39A</a:t>
            </a:r>
          </a:p>
        </p:txBody>
      </p:sp>
      <p:sp>
        <p:nvSpPr>
          <p:cNvPr id="13" name="TextBox 12">
            <a:extLst>
              <a:ext uri="{FF2B5EF4-FFF2-40B4-BE49-F238E27FC236}">
                <a16:creationId xmlns:a16="http://schemas.microsoft.com/office/drawing/2014/main" id="{4EEE5D8C-12C5-4862-B232-9D92D420DB52}"/>
              </a:ext>
            </a:extLst>
          </p:cNvPr>
          <p:cNvSpPr txBox="1"/>
          <p:nvPr/>
        </p:nvSpPr>
        <p:spPr>
          <a:xfrm>
            <a:off x="6261099" y="41275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CCAFS LC-40</a:t>
            </a:r>
          </a:p>
        </p:txBody>
      </p:sp>
      <p:sp>
        <p:nvSpPr>
          <p:cNvPr id="14" name="TextBox 13">
            <a:extLst>
              <a:ext uri="{FF2B5EF4-FFF2-40B4-BE49-F238E27FC236}">
                <a16:creationId xmlns:a16="http://schemas.microsoft.com/office/drawing/2014/main" id="{958E203F-4DC8-4274-B235-E059277EA3A1}"/>
              </a:ext>
            </a:extLst>
          </p:cNvPr>
          <p:cNvSpPr txBox="1"/>
          <p:nvPr/>
        </p:nvSpPr>
        <p:spPr>
          <a:xfrm>
            <a:off x="8902699" y="41275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CCAFS SLC-40</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Proximal features for KSC LC-39A:</a:t>
            </a:r>
          </a:p>
          <a:p>
            <a:pPr lvl="1">
              <a:lnSpc>
                <a:spcPct val="100000"/>
              </a:lnSpc>
              <a:spcBef>
                <a:spcPts val="1400"/>
              </a:spcBef>
            </a:pPr>
            <a:r>
              <a:rPr lang="en-US" sz="1800">
                <a:solidFill>
                  <a:schemeClr val="accent3">
                    <a:lumMod val="25000"/>
                  </a:schemeClr>
                </a:solidFill>
                <a:latin typeface="Abadi"/>
              </a:rPr>
              <a:t>Railroad 0.7 km, Ocean 6.5 km, City 14.7 km</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Proximities</a:t>
            </a:r>
            <a:endParaRPr lang="en-US"/>
          </a:p>
        </p:txBody>
      </p:sp>
      <p:pic>
        <p:nvPicPr>
          <p:cNvPr id="2" name="Picture 3" descr="Map&#10;&#10;Description automatically generated">
            <a:extLst>
              <a:ext uri="{FF2B5EF4-FFF2-40B4-BE49-F238E27FC236}">
                <a16:creationId xmlns:a16="http://schemas.microsoft.com/office/drawing/2014/main" id="{AFB769B7-50C6-42DF-AE1A-DFEB3896B025}"/>
              </a:ext>
            </a:extLst>
          </p:cNvPr>
          <p:cNvPicPr>
            <a:picLocks noChangeAspect="1"/>
          </p:cNvPicPr>
          <p:nvPr/>
        </p:nvPicPr>
        <p:blipFill rotWithShape="1">
          <a:blip r:embed="rId3"/>
          <a:srcRect b="24185"/>
          <a:stretch/>
        </p:blipFill>
        <p:spPr>
          <a:xfrm>
            <a:off x="825500" y="1450322"/>
            <a:ext cx="10528300" cy="354910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16271"/>
            <a:ext cx="10290349" cy="41844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a:rPr>
              <a:t>Commercial space launch companies are pursuing landing and re-use of first stage boosters (the largest and easiest to recover component in an orbital rocket) in order to decrease equipment cost and rocket construction/qualification lead time.  These are two critical measures of efficiency and predictors of profitability in the space launch sector.</a:t>
            </a:r>
          </a:p>
          <a:p>
            <a:pPr>
              <a:spcBef>
                <a:spcPts val="1400"/>
              </a:spcBef>
            </a:pPr>
            <a:r>
              <a:rPr lang="en-US" sz="2200">
                <a:solidFill>
                  <a:schemeClr val="accent3">
                    <a:lumMod val="25000"/>
                  </a:schemeClr>
                </a:solidFill>
                <a:latin typeface="Abadi"/>
              </a:rPr>
              <a:t>In order to make accurate predictions of booster recovery for optimization of launch pricing we want to discover:</a:t>
            </a:r>
          </a:p>
          <a:p>
            <a:pPr lvl="1">
              <a:spcBef>
                <a:spcPts val="1400"/>
              </a:spcBef>
            </a:pPr>
            <a:r>
              <a:rPr lang="en-US" sz="1800">
                <a:solidFill>
                  <a:schemeClr val="accent3">
                    <a:lumMod val="25000"/>
                  </a:schemeClr>
                </a:solidFill>
                <a:latin typeface="Abadi"/>
              </a:rPr>
              <a:t>What details of the launch are predictive of booster recovery?</a:t>
            </a:r>
          </a:p>
          <a:p>
            <a:pPr lvl="1">
              <a:spcBef>
                <a:spcPts val="1400"/>
              </a:spcBef>
            </a:pPr>
            <a:r>
              <a:rPr lang="en-US" sz="1800">
                <a:solidFill>
                  <a:schemeClr val="accent3">
                    <a:lumMod val="25000"/>
                  </a:schemeClr>
                </a:solidFill>
                <a:latin typeface="Abadi"/>
              </a:rPr>
              <a:t>With what model can we best predict booster recovery?</a:t>
            </a:r>
          </a:p>
          <a:p>
            <a:pPr lvl="1">
              <a:spcBef>
                <a:spcPts val="1400"/>
              </a:spcBef>
            </a:pPr>
            <a:r>
              <a:rPr lang="en-US" sz="1800">
                <a:solidFill>
                  <a:schemeClr val="accent3">
                    <a:lumMod val="25000"/>
                  </a:schemeClr>
                </a:solidFill>
                <a:latin typeface="Abadi"/>
              </a:rPr>
              <a:t>With what accuracy can we predict booster recovery?</a:t>
            </a:r>
          </a:p>
          <a:p>
            <a:pPr lvl="1">
              <a:spcBef>
                <a:spcPts val="1400"/>
              </a:spcBef>
            </a:pPr>
            <a:endParaRPr lang="en-US" sz="1800" dirty="0">
              <a:solidFill>
                <a:schemeClr val="accent3">
                  <a:lumMod val="25000"/>
                </a:schemeClr>
              </a:solidFill>
              <a:latin typeface="Abadi"/>
            </a:endParaRPr>
          </a:p>
          <a:p>
            <a:pPr lvl="1">
              <a:spcBef>
                <a:spcPts val="1400"/>
              </a:spcBef>
            </a:pPr>
            <a:endParaRPr lang="en-US" sz="1800" dirty="0">
              <a:latin typeface="IBM Plex Mono Tex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53410" y="1335768"/>
            <a:ext cx="4114953" cy="4364945"/>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KSC LC-39A has the highest number of successful booster recoveries (10, highlighted)</a:t>
            </a:r>
          </a:p>
          <a:p>
            <a:pPr>
              <a:lnSpc>
                <a:spcPct val="100000"/>
              </a:lnSpc>
              <a:spcBef>
                <a:spcPts val="1400"/>
              </a:spcBef>
            </a:pPr>
            <a:r>
              <a:rPr lang="en-US" sz="2200">
                <a:solidFill>
                  <a:schemeClr val="accent3">
                    <a:lumMod val="25000"/>
                  </a:schemeClr>
                </a:solidFill>
                <a:latin typeface="Abadi"/>
              </a:rPr>
              <a:t>FT (v1.2) boosters have the highest successful landing rate (66.7%) of versions with more than one launch (B5 has 100% successful landings, but only one launch)</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Dashboard – All Launch Sites</a:t>
            </a:r>
            <a:endParaRPr lang="en-US"/>
          </a:p>
        </p:txBody>
      </p:sp>
      <p:pic>
        <p:nvPicPr>
          <p:cNvPr id="2" name="Picture 3" descr="Graphical user interface, chart, application, pie chart&#10;&#10;Description automatically generated">
            <a:extLst>
              <a:ext uri="{FF2B5EF4-FFF2-40B4-BE49-F238E27FC236}">
                <a16:creationId xmlns:a16="http://schemas.microsoft.com/office/drawing/2014/main" id="{8E27C56E-FFB0-47BD-A228-34470199A672}"/>
              </a:ext>
            </a:extLst>
          </p:cNvPr>
          <p:cNvPicPr>
            <a:picLocks noChangeAspect="1"/>
          </p:cNvPicPr>
          <p:nvPr/>
        </p:nvPicPr>
        <p:blipFill>
          <a:blip r:embed="rId3"/>
          <a:stretch>
            <a:fillRect/>
          </a:stretch>
        </p:blipFill>
        <p:spPr>
          <a:xfrm>
            <a:off x="825500" y="1365570"/>
            <a:ext cx="6832600" cy="5219060"/>
          </a:xfrm>
          <a:prstGeom prst="rect">
            <a:avLst/>
          </a:prstGeom>
        </p:spPr>
      </p:pic>
      <p:sp>
        <p:nvSpPr>
          <p:cNvPr id="4" name="TextBox 3">
            <a:extLst>
              <a:ext uri="{FF2B5EF4-FFF2-40B4-BE49-F238E27FC236}">
                <a16:creationId xmlns:a16="http://schemas.microsoft.com/office/drawing/2014/main" id="{895994A6-5858-4CC3-9A9A-B0857BC0C7D0}"/>
              </a:ext>
            </a:extLst>
          </p:cNvPr>
          <p:cNvSpPr txBox="1"/>
          <p:nvPr/>
        </p:nvSpPr>
        <p:spPr>
          <a:xfrm>
            <a:off x="1630907" y="1710518"/>
            <a:ext cx="2845558" cy="307777"/>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Dropdown menu – select launch site</a:t>
            </a:r>
          </a:p>
        </p:txBody>
      </p:sp>
      <p:sp>
        <p:nvSpPr>
          <p:cNvPr id="7" name="TextBox 6">
            <a:extLst>
              <a:ext uri="{FF2B5EF4-FFF2-40B4-BE49-F238E27FC236}">
                <a16:creationId xmlns:a16="http://schemas.microsoft.com/office/drawing/2014/main" id="{3A7E0896-9449-418F-A12C-33EC2A6D6BD6}"/>
              </a:ext>
            </a:extLst>
          </p:cNvPr>
          <p:cNvSpPr txBox="1"/>
          <p:nvPr/>
        </p:nvSpPr>
        <p:spPr>
          <a:xfrm>
            <a:off x="1175981" y="2449772"/>
            <a:ext cx="2117676" cy="1384995"/>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Pie chart –</a:t>
            </a:r>
            <a:endParaRPr lang="en-US"/>
          </a:p>
          <a:p>
            <a:r>
              <a:rPr lang="en-US" sz="1400">
                <a:cs typeface="Calibri"/>
              </a:rPr>
              <a:t>  Successful recoveries</a:t>
            </a:r>
          </a:p>
          <a:p>
            <a:r>
              <a:rPr lang="en-US" sz="1400">
                <a:cs typeface="Calibri"/>
              </a:rPr>
              <a:t>  by </a:t>
            </a:r>
            <a:r>
              <a:rPr lang="en-US" sz="1400" dirty="0">
                <a:cs typeface="Calibri"/>
              </a:rPr>
              <a:t>launch site</a:t>
            </a:r>
            <a:endParaRPr lang="en-US"/>
          </a:p>
          <a:p>
            <a:r>
              <a:rPr lang="en-US" sz="1400">
                <a:cs typeface="Calibri"/>
              </a:rPr>
              <a:t>    or</a:t>
            </a:r>
            <a:endParaRPr lang="en-US">
              <a:cs typeface="Calibri"/>
            </a:endParaRPr>
          </a:p>
          <a:p>
            <a:r>
              <a:rPr lang="en-US" sz="1400">
                <a:cs typeface="Calibri"/>
              </a:rPr>
              <a:t>  Recovery outcome</a:t>
            </a:r>
            <a:endParaRPr lang="en-US">
              <a:cs typeface="Calibri"/>
            </a:endParaRPr>
          </a:p>
          <a:p>
            <a:r>
              <a:rPr lang="en-US" sz="1400">
                <a:cs typeface="Calibri"/>
              </a:rPr>
              <a:t>  for </a:t>
            </a:r>
            <a:r>
              <a:rPr lang="en-US" sz="1400" dirty="0">
                <a:cs typeface="Calibri"/>
              </a:rPr>
              <a:t>chosen launch site</a:t>
            </a:r>
            <a:endParaRPr lang="en-US">
              <a:cs typeface="Calibri"/>
            </a:endParaRPr>
          </a:p>
        </p:txBody>
      </p:sp>
      <p:sp>
        <p:nvSpPr>
          <p:cNvPr id="9" name="TextBox 8">
            <a:extLst>
              <a:ext uri="{FF2B5EF4-FFF2-40B4-BE49-F238E27FC236}">
                <a16:creationId xmlns:a16="http://schemas.microsoft.com/office/drawing/2014/main" id="{D69329A8-9A83-450F-9725-3D13A23F9BCF}"/>
              </a:ext>
            </a:extLst>
          </p:cNvPr>
          <p:cNvSpPr txBox="1"/>
          <p:nvPr/>
        </p:nvSpPr>
        <p:spPr>
          <a:xfrm>
            <a:off x="4485563" y="4042010"/>
            <a:ext cx="2913797" cy="319150"/>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Range slider - payload mass selection</a:t>
            </a:r>
            <a:endParaRPr lang="en-US"/>
          </a:p>
        </p:txBody>
      </p:sp>
      <p:sp>
        <p:nvSpPr>
          <p:cNvPr id="10" name="TextBox 9">
            <a:extLst>
              <a:ext uri="{FF2B5EF4-FFF2-40B4-BE49-F238E27FC236}">
                <a16:creationId xmlns:a16="http://schemas.microsoft.com/office/drawing/2014/main" id="{28C0BDFC-BA8E-44AE-BD14-49B1789EC15E}"/>
              </a:ext>
            </a:extLst>
          </p:cNvPr>
          <p:cNvSpPr txBox="1"/>
          <p:nvPr/>
        </p:nvSpPr>
        <p:spPr>
          <a:xfrm>
            <a:off x="1357952" y="5440906"/>
            <a:ext cx="4995080" cy="523220"/>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Scatter plot - recovery outcome (1=success, 0=failure) for selected launch site and payload mass, colored by booster </a:t>
            </a:r>
            <a:r>
              <a:rPr lang="en-US" sz="1400" dirty="0"/>
              <a:t>version</a:t>
            </a:r>
            <a:endParaRPr lang="en-US" sz="1400" dirty="0">
              <a:cs typeface="Calibri"/>
            </a:endParaRPr>
          </a:p>
        </p:txBody>
      </p:sp>
      <p:sp>
        <p:nvSpPr>
          <p:cNvPr id="6" name="Arrow: Left 5">
            <a:extLst>
              <a:ext uri="{FF2B5EF4-FFF2-40B4-BE49-F238E27FC236}">
                <a16:creationId xmlns:a16="http://schemas.microsoft.com/office/drawing/2014/main" id="{BD7F5D1F-BE6B-4B74-B94B-D8D8B4D44FCE}"/>
              </a:ext>
            </a:extLst>
          </p:cNvPr>
          <p:cNvSpPr/>
          <p:nvPr/>
        </p:nvSpPr>
        <p:spPr>
          <a:xfrm>
            <a:off x="5249253" y="4751201"/>
            <a:ext cx="193343" cy="170596"/>
          </a:xfrm>
          <a:prstGeom prst="leftArrow">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A86CD6-2340-4196-B48B-732A2204426F}"/>
              </a:ext>
            </a:extLst>
          </p:cNvPr>
          <p:cNvSpPr txBox="1"/>
          <p:nvPr/>
        </p:nvSpPr>
        <p:spPr>
          <a:xfrm>
            <a:off x="5418160" y="4678904"/>
            <a:ext cx="4881348" cy="30777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Added percent and success/total counts for all selected launches</a:t>
            </a:r>
            <a:endParaRPr lang="en-US"/>
          </a:p>
        </p:txBody>
      </p:sp>
      <p:sp>
        <p:nvSpPr>
          <p:cNvPr id="13" name="Arrow: Left 12">
            <a:extLst>
              <a:ext uri="{FF2B5EF4-FFF2-40B4-BE49-F238E27FC236}">
                <a16:creationId xmlns:a16="http://schemas.microsoft.com/office/drawing/2014/main" id="{B23D4BFE-FDFC-4C73-91DF-CEFB7C1EC2A1}"/>
              </a:ext>
            </a:extLst>
          </p:cNvPr>
          <p:cNvSpPr/>
          <p:nvPr/>
        </p:nvSpPr>
        <p:spPr>
          <a:xfrm>
            <a:off x="7398775" y="5319857"/>
            <a:ext cx="193343" cy="170596"/>
          </a:xfrm>
          <a:prstGeom prst="leftArrow">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D661EE-D2FD-447C-A1D1-15DA700735BB}"/>
              </a:ext>
            </a:extLst>
          </p:cNvPr>
          <p:cNvSpPr txBox="1"/>
          <p:nvPr/>
        </p:nvSpPr>
        <p:spPr>
          <a:xfrm>
            <a:off x="7544937" y="5224815"/>
            <a:ext cx="1480781" cy="95410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Added percent and success/total counts for each booster version</a:t>
            </a:r>
            <a:endParaRPr lang="en-US"/>
          </a:p>
        </p:txBody>
      </p:sp>
      <p:sp>
        <p:nvSpPr>
          <p:cNvPr id="14" name="Arrow: Left 13">
            <a:extLst>
              <a:ext uri="{FF2B5EF4-FFF2-40B4-BE49-F238E27FC236}">
                <a16:creationId xmlns:a16="http://schemas.microsoft.com/office/drawing/2014/main" id="{CD2ADFEE-BB35-4F1C-B105-4E9BD759BAB7}"/>
              </a:ext>
            </a:extLst>
          </p:cNvPr>
          <p:cNvSpPr/>
          <p:nvPr/>
        </p:nvSpPr>
        <p:spPr>
          <a:xfrm>
            <a:off x="5271999" y="2976991"/>
            <a:ext cx="193343" cy="170596"/>
          </a:xfrm>
          <a:prstGeom prst="leftArrow">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BFE1BB-57AF-430B-A5DE-CEA7FD31174F}"/>
              </a:ext>
            </a:extLst>
          </p:cNvPr>
          <p:cNvSpPr txBox="1"/>
          <p:nvPr/>
        </p:nvSpPr>
        <p:spPr>
          <a:xfrm>
            <a:off x="5418159" y="2904693"/>
            <a:ext cx="1890215" cy="30777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Added success counter</a:t>
            </a:r>
            <a:endParaRPr lang="en-US"/>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41705" y="1825625"/>
            <a:ext cx="4142619" cy="4392159"/>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Site CCAFS SLC-40 has the highest landing success rate (42.9%, 3 successes of 7 launches)</a:t>
            </a:r>
            <a:endParaRPr lang="en-US">
              <a:solidFill>
                <a:schemeClr val="accent3">
                  <a:lumMod val="25000"/>
                </a:schemeClr>
              </a:solidFill>
            </a:endParaRPr>
          </a:p>
          <a:p>
            <a:endParaRPr lang="en-US">
              <a:solidFill>
                <a:srgbClr val="000000"/>
              </a:solidFill>
              <a:latin typeface="Calibri" panose="020F0502020204030204"/>
              <a:cs typeface="Calibri" panose="020F0502020204030204"/>
            </a:endParaRPr>
          </a:p>
          <a:p>
            <a:endParaRPr lang="en-US">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Dashboard – Most Successful Launch Site</a:t>
            </a:r>
            <a:endParaRPr lang="en-US"/>
          </a:p>
        </p:txBody>
      </p:sp>
      <p:pic>
        <p:nvPicPr>
          <p:cNvPr id="2" name="Picture 3" descr="Graphical user interface, chart, pie chart&#10;&#10;Description automatically generated">
            <a:extLst>
              <a:ext uri="{FF2B5EF4-FFF2-40B4-BE49-F238E27FC236}">
                <a16:creationId xmlns:a16="http://schemas.microsoft.com/office/drawing/2014/main" id="{268FD094-179C-4955-9246-FB3010911171}"/>
              </a:ext>
            </a:extLst>
          </p:cNvPr>
          <p:cNvPicPr>
            <a:picLocks noChangeAspect="1"/>
          </p:cNvPicPr>
          <p:nvPr/>
        </p:nvPicPr>
        <p:blipFill>
          <a:blip r:embed="rId3"/>
          <a:stretch>
            <a:fillRect/>
          </a:stretch>
        </p:blipFill>
        <p:spPr>
          <a:xfrm>
            <a:off x="821871" y="1367923"/>
            <a:ext cx="6906986" cy="5221621"/>
          </a:xfrm>
          <a:prstGeom prst="rect">
            <a:avLst/>
          </a:prstGeom>
        </p:spPr>
      </p:pic>
      <p:sp>
        <p:nvSpPr>
          <p:cNvPr id="4" name="Arrow: Left 3">
            <a:extLst>
              <a:ext uri="{FF2B5EF4-FFF2-40B4-BE49-F238E27FC236}">
                <a16:creationId xmlns:a16="http://schemas.microsoft.com/office/drawing/2014/main" id="{CB886433-D93C-446A-AB46-6AE2C09C2C81}"/>
              </a:ext>
            </a:extLst>
          </p:cNvPr>
          <p:cNvSpPr/>
          <p:nvPr/>
        </p:nvSpPr>
        <p:spPr>
          <a:xfrm>
            <a:off x="6360570" y="4745920"/>
            <a:ext cx="193343" cy="170596"/>
          </a:xfrm>
          <a:prstGeom prst="leftArrow">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D82EB7-203D-49D3-90FF-B1A804A99BC3}"/>
              </a:ext>
            </a:extLst>
          </p:cNvPr>
          <p:cNvSpPr txBox="1"/>
          <p:nvPr/>
        </p:nvSpPr>
        <p:spPr>
          <a:xfrm>
            <a:off x="6520338" y="4646408"/>
            <a:ext cx="2978786" cy="30777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Site launch success rate </a:t>
            </a:r>
            <a:r>
              <a:rPr lang="en-US" sz="1400"/>
              <a:t>and supports</a:t>
            </a:r>
            <a:endParaRPr lang="en-US"/>
          </a:p>
        </p:txBody>
      </p:sp>
      <p:sp>
        <p:nvSpPr>
          <p:cNvPr id="10" name="Arrow: Left 9">
            <a:extLst>
              <a:ext uri="{FF2B5EF4-FFF2-40B4-BE49-F238E27FC236}">
                <a16:creationId xmlns:a16="http://schemas.microsoft.com/office/drawing/2014/main" id="{667386C8-BC11-4A16-A6ED-3DC467652DE6}"/>
              </a:ext>
            </a:extLst>
          </p:cNvPr>
          <p:cNvSpPr/>
          <p:nvPr/>
        </p:nvSpPr>
        <p:spPr>
          <a:xfrm>
            <a:off x="4890998" y="3045027"/>
            <a:ext cx="193343" cy="170596"/>
          </a:xfrm>
          <a:prstGeom prst="leftArrow">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138D5F7-EEAA-4280-8263-620C1D3BAE4D}"/>
              </a:ext>
            </a:extLst>
          </p:cNvPr>
          <p:cNvSpPr txBox="1"/>
          <p:nvPr/>
        </p:nvSpPr>
        <p:spPr>
          <a:xfrm>
            <a:off x="5037158" y="2972729"/>
            <a:ext cx="1890215" cy="73866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Site landing success (red) and failure(blue) pie chart</a:t>
            </a:r>
            <a:endParaRPr lang="en-US" sz="1400">
              <a:cs typeface="Calibri"/>
            </a:endParaRPr>
          </a:p>
        </p:txBody>
      </p:sp>
      <p:sp>
        <p:nvSpPr>
          <p:cNvPr id="13" name="Arrow: Left 12">
            <a:extLst>
              <a:ext uri="{FF2B5EF4-FFF2-40B4-BE49-F238E27FC236}">
                <a16:creationId xmlns:a16="http://schemas.microsoft.com/office/drawing/2014/main" id="{FB08B200-3DC9-4B7C-B2F9-EC1208B46700}"/>
              </a:ext>
            </a:extLst>
          </p:cNvPr>
          <p:cNvSpPr/>
          <p:nvPr/>
        </p:nvSpPr>
        <p:spPr>
          <a:xfrm>
            <a:off x="1611678" y="1806777"/>
            <a:ext cx="193343" cy="170596"/>
          </a:xfrm>
          <a:prstGeom prst="leftArrow">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F7D954B-0F64-4B05-A141-5E667020E18D}"/>
              </a:ext>
            </a:extLst>
          </p:cNvPr>
          <p:cNvSpPr txBox="1"/>
          <p:nvPr/>
        </p:nvSpPr>
        <p:spPr>
          <a:xfrm>
            <a:off x="1771446" y="1720872"/>
            <a:ext cx="2121536" cy="30777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Selected single launch site</a:t>
            </a:r>
            <a:endParaRPr lang="en-US"/>
          </a:p>
        </p:txBody>
      </p:sp>
      <p:sp>
        <p:nvSpPr>
          <p:cNvPr id="17" name="TextBox 16">
            <a:extLst>
              <a:ext uri="{FF2B5EF4-FFF2-40B4-BE49-F238E27FC236}">
                <a16:creationId xmlns:a16="http://schemas.microsoft.com/office/drawing/2014/main" id="{26845EF5-FF33-4B1C-B2E8-8F6EBF3DF9AC}"/>
              </a:ext>
            </a:extLst>
          </p:cNvPr>
          <p:cNvSpPr txBox="1"/>
          <p:nvPr/>
        </p:nvSpPr>
        <p:spPr>
          <a:xfrm>
            <a:off x="3295444" y="4279014"/>
            <a:ext cx="2257609" cy="30777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All payload masses selected</a:t>
            </a:r>
            <a:endParaRPr lang="en-US"/>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20100" y="1825625"/>
            <a:ext cx="5308125"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Among all sites, in payload mass ranges of 1 metric ton, 3-4 ton payloads have the highest landing success rate and 6-9 ton payloads have the lowest landing success rate</a:t>
            </a:r>
          </a:p>
          <a:p>
            <a:pPr>
              <a:lnSpc>
                <a:spcPct val="100000"/>
              </a:lnSpc>
              <a:spcBef>
                <a:spcPts val="1400"/>
              </a:spcBef>
            </a:pPr>
            <a:r>
              <a:rPr lang="en-US" sz="2200" dirty="0">
                <a:solidFill>
                  <a:schemeClr val="accent3">
                    <a:lumMod val="25000"/>
                  </a:schemeClr>
                </a:solidFill>
                <a:latin typeface="Abadi"/>
              </a:rPr>
              <a:t>Note there are no launches in the 7-9 ton payload mass window</a:t>
            </a:r>
            <a:endParaRPr lang="en-US">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These results can be seen by visually windowing the All Launch Sites scatter plot, but using the slider computes the actual success/total counts and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Dashboard – Payload Mass Effect</a:t>
            </a:r>
            <a:endParaRPr lang="en-US"/>
          </a:p>
        </p:txBody>
      </p:sp>
      <p:pic>
        <p:nvPicPr>
          <p:cNvPr id="2" name="Picture 3" descr="Chart, pie chart&#10;&#10;Description automatically generated">
            <a:extLst>
              <a:ext uri="{FF2B5EF4-FFF2-40B4-BE49-F238E27FC236}">
                <a16:creationId xmlns:a16="http://schemas.microsoft.com/office/drawing/2014/main" id="{54F14994-C944-4C1A-BA6A-29CA438E8396}"/>
              </a:ext>
            </a:extLst>
          </p:cNvPr>
          <p:cNvPicPr>
            <a:picLocks noChangeAspect="1"/>
          </p:cNvPicPr>
          <p:nvPr/>
        </p:nvPicPr>
        <p:blipFill rotWithShape="1">
          <a:blip r:embed="rId3"/>
          <a:srcRect t="54098" b="-546"/>
          <a:stretch/>
        </p:blipFill>
        <p:spPr>
          <a:xfrm>
            <a:off x="275677" y="4401561"/>
            <a:ext cx="5950423" cy="1902565"/>
          </a:xfrm>
          <a:prstGeom prst="rect">
            <a:avLst/>
          </a:prstGeom>
        </p:spPr>
      </p:pic>
      <p:pic>
        <p:nvPicPr>
          <p:cNvPr id="4" name="Picture 5" descr="Graphical user interface, chart, pie chart&#10;&#10;Description automatically generated">
            <a:extLst>
              <a:ext uri="{FF2B5EF4-FFF2-40B4-BE49-F238E27FC236}">
                <a16:creationId xmlns:a16="http://schemas.microsoft.com/office/drawing/2014/main" id="{D4BB3794-0E7B-488F-904D-DD273560538B}"/>
              </a:ext>
            </a:extLst>
          </p:cNvPr>
          <p:cNvPicPr>
            <a:picLocks noChangeAspect="1"/>
          </p:cNvPicPr>
          <p:nvPr/>
        </p:nvPicPr>
        <p:blipFill rotWithShape="1">
          <a:blip r:embed="rId4"/>
          <a:srcRect t="52717" r="-415" b="543"/>
          <a:stretch/>
        </p:blipFill>
        <p:spPr>
          <a:xfrm>
            <a:off x="277504" y="1827577"/>
            <a:ext cx="5939061" cy="2090615"/>
          </a:xfrm>
          <a:prstGeom prst="rect">
            <a:avLst/>
          </a:prstGeom>
        </p:spPr>
      </p:pic>
      <p:sp>
        <p:nvSpPr>
          <p:cNvPr id="6" name="TextBox 5">
            <a:extLst>
              <a:ext uri="{FF2B5EF4-FFF2-40B4-BE49-F238E27FC236}">
                <a16:creationId xmlns:a16="http://schemas.microsoft.com/office/drawing/2014/main" id="{D1FE0540-F4EA-45B9-BDF5-B711E478FA23}"/>
              </a:ext>
            </a:extLst>
          </p:cNvPr>
          <p:cNvSpPr txBox="1"/>
          <p:nvPr/>
        </p:nvSpPr>
        <p:spPr>
          <a:xfrm>
            <a:off x="281795" y="1537991"/>
            <a:ext cx="5951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Highest: 72.7% for Payload Mass 3-4 tons</a:t>
            </a:r>
          </a:p>
        </p:txBody>
      </p:sp>
      <p:sp>
        <p:nvSpPr>
          <p:cNvPr id="8" name="TextBox 7">
            <a:extLst>
              <a:ext uri="{FF2B5EF4-FFF2-40B4-BE49-F238E27FC236}">
                <a16:creationId xmlns:a16="http://schemas.microsoft.com/office/drawing/2014/main" id="{848E7768-465E-42D3-BDE0-121177824222}"/>
              </a:ext>
            </a:extLst>
          </p:cNvPr>
          <p:cNvSpPr txBox="1"/>
          <p:nvPr/>
        </p:nvSpPr>
        <p:spPr>
          <a:xfrm>
            <a:off x="281794" y="4048664"/>
            <a:ext cx="57472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Lowest: 0% for Payload Mass 6-9 tons</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5" descr="Chart, bar chart&#10;&#10;Description automatically generated">
            <a:extLst>
              <a:ext uri="{FF2B5EF4-FFF2-40B4-BE49-F238E27FC236}">
                <a16:creationId xmlns:a16="http://schemas.microsoft.com/office/drawing/2014/main" id="{2C9E2BEB-1562-476E-AC4B-F8611AD17914}"/>
              </a:ext>
            </a:extLst>
          </p:cNvPr>
          <p:cNvPicPr>
            <a:picLocks noChangeAspect="1"/>
          </p:cNvPicPr>
          <p:nvPr/>
        </p:nvPicPr>
        <p:blipFill>
          <a:blip r:embed="rId3"/>
          <a:stretch>
            <a:fillRect/>
          </a:stretch>
        </p:blipFill>
        <p:spPr>
          <a:xfrm>
            <a:off x="5513615" y="1435052"/>
            <a:ext cx="5940877" cy="446414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529870" cy="381158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Surprisingly, three models have the same test accuracy and are equally optimal estimators: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a:rPr>
              <a:t>Logistic Regression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a:rPr>
              <a:t>Support Vector Machine</a:t>
            </a:r>
          </a:p>
          <a:p>
            <a:pPr lvl="1">
              <a:lnSpc>
                <a:spcPct val="100000"/>
              </a:lnSpc>
              <a:spcBef>
                <a:spcPts val="1400"/>
              </a:spcBef>
            </a:pPr>
            <a:r>
              <a:rPr lang="en-US" sz="1800">
                <a:solidFill>
                  <a:schemeClr val="accent3">
                    <a:lumMod val="25000"/>
                  </a:schemeClr>
                </a:solidFill>
                <a:latin typeface="Abadi"/>
              </a:rPr>
              <a:t>K Nearest Neighbor</a:t>
            </a:r>
            <a:endParaRPr lang="en-US" sz="18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D6447E4A-E77F-41D7-8558-742AF8223F66}"/>
              </a:ext>
            </a:extLst>
          </p:cNvPr>
          <p:cNvPicPr>
            <a:picLocks noChangeAspect="1"/>
          </p:cNvPicPr>
          <p:nvPr/>
        </p:nvPicPr>
        <p:blipFill>
          <a:blip r:embed="rId3"/>
          <a:stretch>
            <a:fillRect/>
          </a:stretch>
        </p:blipFill>
        <p:spPr>
          <a:xfrm>
            <a:off x="5318850" y="1505462"/>
            <a:ext cx="5954485" cy="467650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507901" cy="381158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All three identically predictive models have the same confusion matrix</a:t>
            </a:r>
          </a:p>
          <a:p>
            <a:pPr>
              <a:lnSpc>
                <a:spcPct val="100000"/>
              </a:lnSpc>
              <a:spcBef>
                <a:spcPts val="1400"/>
              </a:spcBef>
            </a:pPr>
            <a:r>
              <a:rPr lang="en-US" sz="2200">
                <a:solidFill>
                  <a:schemeClr val="accent3">
                    <a:lumMod val="25000"/>
                  </a:schemeClr>
                </a:solidFill>
                <a:latin typeface="Abadi"/>
              </a:rPr>
              <a:t>False positive predictions are the primary error</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7" descr="Chart, bar chart&#10;&#10;Description automatically generated">
            <a:extLst>
              <a:ext uri="{FF2B5EF4-FFF2-40B4-BE49-F238E27FC236}">
                <a16:creationId xmlns:a16="http://schemas.microsoft.com/office/drawing/2014/main" id="{EA457424-C4E4-4E82-A191-F6197B8E70E7}"/>
              </a:ext>
            </a:extLst>
          </p:cNvPr>
          <p:cNvPicPr>
            <a:picLocks noChangeAspect="1"/>
          </p:cNvPicPr>
          <p:nvPr/>
        </p:nvPicPr>
        <p:blipFill>
          <a:blip r:embed="rId3"/>
          <a:stretch>
            <a:fillRect/>
          </a:stretch>
        </p:blipFill>
        <p:spPr>
          <a:xfrm>
            <a:off x="5513614" y="1435052"/>
            <a:ext cx="5940878" cy="446414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576140" cy="381158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Taking the best models from 10 repeats of the previous 10-fold cross-validation approach results in identical test accuracy for all estimators</a:t>
            </a:r>
          </a:p>
          <a:p>
            <a:pPr>
              <a:lnSpc>
                <a:spcPct val="100000"/>
              </a:lnSpc>
              <a:spcBef>
                <a:spcPts val="1400"/>
              </a:spcBef>
            </a:pPr>
            <a:r>
              <a:rPr lang="en-US" sz="2200">
                <a:solidFill>
                  <a:schemeClr val="accent3">
                    <a:lumMod val="25000"/>
                  </a:schemeClr>
                </a:solidFill>
                <a:latin typeface="Abadi"/>
              </a:rPr>
              <a:t>Confusion matrix for all models is now identical (as shown previously)</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Extension – Repeated K-Fold Cross-Validation</a:t>
            </a:r>
            <a:endParaRPr lang="en-US"/>
          </a:p>
        </p:txBody>
      </p:sp>
    </p:spTree>
    <p:extLst>
      <p:ext uri="{BB962C8B-B14F-4D97-AF65-F5344CB8AC3E}">
        <p14:creationId xmlns:p14="http://schemas.microsoft.com/office/powerpoint/2010/main" val="656634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7" descr="Chart, bar chart&#10;&#10;Description automatically generated">
            <a:extLst>
              <a:ext uri="{FF2B5EF4-FFF2-40B4-BE49-F238E27FC236}">
                <a16:creationId xmlns:a16="http://schemas.microsoft.com/office/drawing/2014/main" id="{7F027EE9-91C0-4FFC-A767-A2C3816FD37C}"/>
              </a:ext>
            </a:extLst>
          </p:cNvPr>
          <p:cNvPicPr>
            <a:picLocks noChangeAspect="1"/>
          </p:cNvPicPr>
          <p:nvPr/>
        </p:nvPicPr>
        <p:blipFill>
          <a:blip r:embed="rId3"/>
          <a:stretch>
            <a:fillRect/>
          </a:stretch>
        </p:blipFill>
        <p:spPr>
          <a:xfrm>
            <a:off x="5513614" y="1435052"/>
            <a:ext cx="5940878" cy="446414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05543" cy="381158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An alternate train/test split randomization leads to different fitting results</a:t>
            </a:r>
          </a:p>
          <a:p>
            <a:pPr>
              <a:lnSpc>
                <a:spcPct val="100000"/>
              </a:lnSpc>
              <a:spcBef>
                <a:spcPts val="1400"/>
              </a:spcBef>
            </a:pPr>
            <a:r>
              <a:rPr lang="en-US" sz="2200">
                <a:solidFill>
                  <a:schemeClr val="accent3">
                    <a:lumMod val="25000"/>
                  </a:schemeClr>
                </a:solidFill>
                <a:latin typeface="Abadi"/>
              </a:rPr>
              <a:t>Confusion matrices are altered in distribution of errors among false positives and false negatives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Extension – Alternate Train/Test Split</a:t>
            </a:r>
            <a:endParaRPr lang="en-US"/>
          </a:p>
        </p:txBody>
      </p:sp>
    </p:spTree>
    <p:extLst>
      <p:ext uri="{BB962C8B-B14F-4D97-AF65-F5344CB8AC3E}">
        <p14:creationId xmlns:p14="http://schemas.microsoft.com/office/powerpoint/2010/main" val="3090129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7" descr="Chart, bar chart&#10;&#10;Description automatically generated">
            <a:extLst>
              <a:ext uri="{FF2B5EF4-FFF2-40B4-BE49-F238E27FC236}">
                <a16:creationId xmlns:a16="http://schemas.microsoft.com/office/drawing/2014/main" id="{C5CF402E-B56E-4572-97C9-CC52B5C64F12}"/>
              </a:ext>
            </a:extLst>
          </p:cNvPr>
          <p:cNvPicPr>
            <a:picLocks noChangeAspect="1"/>
          </p:cNvPicPr>
          <p:nvPr/>
        </p:nvPicPr>
        <p:blipFill>
          <a:blip r:embed="rId3"/>
          <a:stretch>
            <a:fillRect/>
          </a:stretch>
        </p:blipFill>
        <p:spPr>
          <a:xfrm>
            <a:off x="5513614" y="1435052"/>
            <a:ext cx="5940878" cy="446414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05543" cy="381158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Principal Component Analysis with all 83 components produces very similar results, with no improvement in maximum test accuracy</a:t>
            </a:r>
          </a:p>
          <a:p>
            <a:pPr>
              <a:lnSpc>
                <a:spcPct val="100000"/>
              </a:lnSpc>
              <a:spcBef>
                <a:spcPts val="1400"/>
              </a:spcBef>
            </a:pPr>
            <a:r>
              <a:rPr lang="en-US" sz="2200">
                <a:solidFill>
                  <a:schemeClr val="accent3">
                    <a:lumMod val="25000"/>
                  </a:schemeClr>
                </a:solidFill>
                <a:latin typeface="Abadi"/>
              </a:rPr>
              <a:t>Decision Tree performance is degraded since information is clustered in fewer features and overfitting is likely to low-information features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Extension – Feature Importance by PCA (83)</a:t>
            </a:r>
            <a:endParaRPr lang="en-US"/>
          </a:p>
        </p:txBody>
      </p:sp>
    </p:spTree>
    <p:extLst>
      <p:ext uri="{BB962C8B-B14F-4D97-AF65-F5344CB8AC3E}">
        <p14:creationId xmlns:p14="http://schemas.microsoft.com/office/powerpoint/2010/main" val="22266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7" descr="Chart, bar chart&#10;&#10;Description automatically generated">
            <a:extLst>
              <a:ext uri="{FF2B5EF4-FFF2-40B4-BE49-F238E27FC236}">
                <a16:creationId xmlns:a16="http://schemas.microsoft.com/office/drawing/2014/main" id="{A9471F0C-F3E2-4D65-B754-0D44E4A74C74}"/>
              </a:ext>
            </a:extLst>
          </p:cNvPr>
          <p:cNvPicPr>
            <a:picLocks noChangeAspect="1"/>
          </p:cNvPicPr>
          <p:nvPr/>
        </p:nvPicPr>
        <p:blipFill>
          <a:blip r:embed="rId3"/>
          <a:stretch>
            <a:fillRect/>
          </a:stretch>
        </p:blipFill>
        <p:spPr>
          <a:xfrm>
            <a:off x="5513614" y="1435052"/>
            <a:ext cx="5940878" cy="446414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05543" cy="381158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Principal Component Analysis with top 55 retained components produces very similar results, with no improvement in maximum test accuracy</a:t>
            </a:r>
          </a:p>
          <a:p>
            <a:pPr>
              <a:lnSpc>
                <a:spcPct val="100000"/>
              </a:lnSpc>
              <a:spcBef>
                <a:spcPts val="1400"/>
              </a:spcBef>
            </a:pPr>
            <a:r>
              <a:rPr lang="en-US" sz="2200">
                <a:solidFill>
                  <a:schemeClr val="accent3">
                    <a:lumMod val="25000"/>
                  </a:schemeClr>
                </a:solidFill>
                <a:latin typeface="Abadi"/>
              </a:rPr>
              <a:t>K Nearest Neighbor model now suffers an accuracy decrease in addition to 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Extension – Feature Importance by PCA (55)</a:t>
            </a:r>
            <a:endParaRPr lang="en-US"/>
          </a:p>
        </p:txBody>
      </p:sp>
    </p:spTree>
    <p:extLst>
      <p:ext uri="{BB962C8B-B14F-4D97-AF65-F5344CB8AC3E}">
        <p14:creationId xmlns:p14="http://schemas.microsoft.com/office/powerpoint/2010/main" val="749743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Business Case</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96529"/>
            <a:ext cx="10399206" cy="451099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a:solidFill>
                  <a:schemeClr val="accent3">
                    <a:lumMod val="25000"/>
                  </a:schemeClr>
                </a:solidFill>
                <a:latin typeface="Abadi"/>
              </a:rPr>
              <a:t>Launch pricing can be tailored to the mission for competitive pricing</a:t>
            </a:r>
            <a:endParaRPr lang="en-US" sz="2200" dirty="0">
              <a:solidFill>
                <a:schemeClr val="accent3">
                  <a:lumMod val="25000"/>
                </a:schemeClr>
              </a:solidFill>
              <a:latin typeface="Abadi"/>
            </a:endParaRPr>
          </a:p>
          <a:p>
            <a:pPr lvl="1"/>
            <a:r>
              <a:rPr lang="en-US" sz="1800">
                <a:solidFill>
                  <a:schemeClr val="accent3">
                    <a:lumMod val="25000"/>
                  </a:schemeClr>
                </a:solidFill>
                <a:latin typeface="Abadi"/>
              </a:rPr>
              <a:t>Assume all launches are equivalent except for recovery</a:t>
            </a:r>
            <a:endParaRPr lang="en-US">
              <a:solidFill>
                <a:schemeClr val="accent3">
                  <a:lumMod val="25000"/>
                </a:schemeClr>
              </a:solidFill>
            </a:endParaRPr>
          </a:p>
          <a:p>
            <a:pPr lvl="1"/>
            <a:r>
              <a:rPr lang="en-US" sz="1800">
                <a:solidFill>
                  <a:schemeClr val="accent3">
                    <a:lumMod val="25000"/>
                  </a:schemeClr>
                </a:solidFill>
                <a:latin typeface="Abadi"/>
              </a:rPr>
              <a:t>Let C</a:t>
            </a:r>
            <a:r>
              <a:rPr lang="en-US" sz="1800" baseline="-25000">
                <a:solidFill>
                  <a:schemeClr val="accent3">
                    <a:lumMod val="25000"/>
                  </a:schemeClr>
                </a:solidFill>
                <a:latin typeface="Abadi"/>
              </a:rPr>
              <a:t>R</a:t>
            </a:r>
            <a:r>
              <a:rPr lang="en-US" sz="1800">
                <a:solidFill>
                  <a:schemeClr val="accent3">
                    <a:lumMod val="25000"/>
                  </a:schemeClr>
                </a:solidFill>
                <a:latin typeface="Abadi"/>
              </a:rPr>
              <a:t> be the launch cost with recovery and C</a:t>
            </a:r>
            <a:r>
              <a:rPr lang="en-US" sz="1800" baseline="-25000">
                <a:solidFill>
                  <a:schemeClr val="accent3">
                    <a:lumMod val="25000"/>
                  </a:schemeClr>
                </a:solidFill>
                <a:latin typeface="Abadi"/>
              </a:rPr>
              <a:t>N</a:t>
            </a:r>
            <a:r>
              <a:rPr lang="en-US" sz="1800">
                <a:solidFill>
                  <a:schemeClr val="accent3">
                    <a:lumMod val="25000"/>
                  </a:schemeClr>
                </a:solidFill>
                <a:latin typeface="Abadi"/>
              </a:rPr>
              <a:t> be the launch cost without recovery</a:t>
            </a:r>
            <a:endParaRPr lang="en-US" sz="1800">
              <a:solidFill>
                <a:schemeClr val="accent3">
                  <a:lumMod val="25000"/>
                </a:schemeClr>
              </a:solidFill>
            </a:endParaRPr>
          </a:p>
          <a:p>
            <a:pPr lvl="2">
              <a:spcBef>
                <a:spcPts val="1000"/>
              </a:spcBef>
            </a:pPr>
            <a:r>
              <a:rPr lang="en-US" sz="1400">
                <a:solidFill>
                  <a:schemeClr val="accent3">
                    <a:lumMod val="25000"/>
                  </a:schemeClr>
                </a:solidFill>
                <a:latin typeface="Abadi"/>
              </a:rPr>
              <a:t>The savings due to recovery is D = C</a:t>
            </a:r>
            <a:r>
              <a:rPr lang="en-US" sz="1400" baseline="-25000">
                <a:solidFill>
                  <a:schemeClr val="accent3">
                    <a:lumMod val="25000"/>
                  </a:schemeClr>
                </a:solidFill>
                <a:latin typeface="Abadi"/>
              </a:rPr>
              <a:t>N</a:t>
            </a:r>
            <a:r>
              <a:rPr lang="en-US" sz="1400">
                <a:solidFill>
                  <a:schemeClr val="accent3">
                    <a:lumMod val="25000"/>
                  </a:schemeClr>
                </a:solidFill>
                <a:latin typeface="Abadi"/>
              </a:rPr>
              <a:t> – C</a:t>
            </a:r>
            <a:r>
              <a:rPr lang="en-US" sz="1400" baseline="-25000">
                <a:solidFill>
                  <a:schemeClr val="accent3">
                    <a:lumMod val="25000"/>
                  </a:schemeClr>
                </a:solidFill>
                <a:latin typeface="Abadi"/>
              </a:rPr>
              <a:t>R</a:t>
            </a:r>
            <a:endParaRPr lang="en-US" sz="1400" baseline="-25000" dirty="0">
              <a:solidFill>
                <a:schemeClr val="accent3">
                  <a:lumMod val="25000"/>
                </a:schemeClr>
              </a:solidFill>
              <a:latin typeface="Abadi"/>
            </a:endParaRPr>
          </a:p>
          <a:p>
            <a:pPr lvl="1"/>
            <a:r>
              <a:rPr lang="en-US" sz="1800">
                <a:solidFill>
                  <a:schemeClr val="accent3">
                    <a:lumMod val="25000"/>
                  </a:schemeClr>
                </a:solidFill>
                <a:latin typeface="Abadi"/>
              </a:rPr>
              <a:t>Let R be the naïve rate of recovery</a:t>
            </a:r>
          </a:p>
          <a:p>
            <a:pPr lvl="2">
              <a:spcBef>
                <a:spcPts val="1000"/>
              </a:spcBef>
            </a:pPr>
            <a:r>
              <a:rPr lang="en-US" sz="1400">
                <a:solidFill>
                  <a:schemeClr val="accent3">
                    <a:lumMod val="25000"/>
                  </a:schemeClr>
                </a:solidFill>
                <a:latin typeface="Abadi"/>
              </a:rPr>
              <a:t>The average cost per launch is C</a:t>
            </a:r>
            <a:r>
              <a:rPr lang="en-US" sz="1400" baseline="-25000">
                <a:solidFill>
                  <a:schemeClr val="accent3">
                    <a:lumMod val="25000"/>
                  </a:schemeClr>
                </a:solidFill>
                <a:latin typeface="Abadi"/>
              </a:rPr>
              <a:t>Avg</a:t>
            </a:r>
            <a:r>
              <a:rPr lang="en-US" sz="1400">
                <a:solidFill>
                  <a:schemeClr val="accent3">
                    <a:lumMod val="25000"/>
                  </a:schemeClr>
                </a:solidFill>
                <a:latin typeface="Abadi"/>
              </a:rPr>
              <a:t> = C</a:t>
            </a:r>
            <a:r>
              <a:rPr lang="en-US" sz="1400" baseline="-25000">
                <a:solidFill>
                  <a:schemeClr val="accent3">
                    <a:lumMod val="25000"/>
                  </a:schemeClr>
                </a:solidFill>
                <a:latin typeface="Abadi"/>
              </a:rPr>
              <a:t>N</a:t>
            </a:r>
            <a:r>
              <a:rPr lang="en-US" sz="1400">
                <a:solidFill>
                  <a:schemeClr val="accent3">
                    <a:lumMod val="25000"/>
                  </a:schemeClr>
                </a:solidFill>
                <a:latin typeface="Abadi"/>
              </a:rPr>
              <a:t> – RD = C</a:t>
            </a:r>
            <a:r>
              <a:rPr lang="en-US" sz="1400" baseline="-25000">
                <a:solidFill>
                  <a:schemeClr val="accent3">
                    <a:lumMod val="25000"/>
                  </a:schemeClr>
                </a:solidFill>
                <a:latin typeface="Abadi"/>
              </a:rPr>
              <a:t>R</a:t>
            </a:r>
            <a:r>
              <a:rPr lang="en-US" sz="1400">
                <a:solidFill>
                  <a:schemeClr val="accent3">
                    <a:lumMod val="25000"/>
                  </a:schemeClr>
                </a:solidFill>
                <a:latin typeface="Abadi"/>
              </a:rPr>
              <a:t> + (1-R)D</a:t>
            </a:r>
          </a:p>
          <a:p>
            <a:pPr lvl="1"/>
            <a:r>
              <a:rPr lang="en-US" sz="1800">
                <a:solidFill>
                  <a:schemeClr val="accent3">
                    <a:lumMod val="25000"/>
                  </a:schemeClr>
                </a:solidFill>
                <a:latin typeface="Abadi"/>
              </a:rPr>
              <a:t>Let pricing be C</a:t>
            </a:r>
            <a:r>
              <a:rPr lang="en-US" sz="1800" baseline="-25000">
                <a:solidFill>
                  <a:schemeClr val="accent3">
                    <a:lumMod val="25000"/>
                  </a:schemeClr>
                </a:solidFill>
                <a:latin typeface="Abadi"/>
              </a:rPr>
              <a:t>N</a:t>
            </a:r>
            <a:r>
              <a:rPr lang="en-US" sz="1800">
                <a:solidFill>
                  <a:schemeClr val="accent3">
                    <a:lumMod val="25000"/>
                  </a:schemeClr>
                </a:solidFill>
                <a:latin typeface="Abadi"/>
              </a:rPr>
              <a:t> if non-recovery is predicted and C</a:t>
            </a:r>
            <a:r>
              <a:rPr lang="en-US" sz="1800" baseline="-25000">
                <a:solidFill>
                  <a:schemeClr val="accent3">
                    <a:lumMod val="25000"/>
                  </a:schemeClr>
                </a:solidFill>
                <a:latin typeface="Abadi"/>
              </a:rPr>
              <a:t>PR</a:t>
            </a:r>
            <a:r>
              <a:rPr lang="en-US" sz="1800">
                <a:solidFill>
                  <a:schemeClr val="accent3">
                    <a:lumMod val="25000"/>
                  </a:schemeClr>
                </a:solidFill>
                <a:latin typeface="Abadi"/>
              </a:rPr>
              <a:t> if recovery is predicted</a:t>
            </a:r>
          </a:p>
          <a:p>
            <a:pPr lvl="2">
              <a:spcBef>
                <a:spcPts val="1000"/>
              </a:spcBef>
            </a:pPr>
            <a:r>
              <a:rPr lang="en-US" sz="1400">
                <a:solidFill>
                  <a:schemeClr val="accent3">
                    <a:lumMod val="25000"/>
                  </a:schemeClr>
                </a:solidFill>
                <a:latin typeface="Abadi"/>
              </a:rPr>
              <a:t>Assume prediction with accuracy A and worst-case errors (all errors are false recoveries)</a:t>
            </a:r>
          </a:p>
          <a:p>
            <a:pPr lvl="2">
              <a:spcBef>
                <a:spcPts val="1000"/>
              </a:spcBef>
            </a:pPr>
            <a:r>
              <a:rPr lang="en-US" sz="1400">
                <a:solidFill>
                  <a:schemeClr val="accent3">
                    <a:lumMod val="25000"/>
                  </a:schemeClr>
                </a:solidFill>
                <a:latin typeface="Abadi"/>
              </a:rPr>
              <a:t>Cost penalty due to accuracy must be included in predicted recovery cost: C</a:t>
            </a:r>
            <a:r>
              <a:rPr lang="en-US" sz="1400" baseline="-25000">
                <a:solidFill>
                  <a:schemeClr val="accent3">
                    <a:lumMod val="25000"/>
                  </a:schemeClr>
                </a:solidFill>
                <a:latin typeface="Abadi"/>
              </a:rPr>
              <a:t>PR</a:t>
            </a:r>
            <a:r>
              <a:rPr lang="en-US" sz="1400">
                <a:solidFill>
                  <a:schemeClr val="accent3">
                    <a:lumMod val="25000"/>
                  </a:schemeClr>
                </a:solidFill>
                <a:latin typeface="Abadi"/>
              </a:rPr>
              <a:t> = C</a:t>
            </a:r>
            <a:r>
              <a:rPr lang="en-US" sz="1200" baseline="-25000">
                <a:solidFill>
                  <a:schemeClr val="accent3">
                    <a:lumMod val="25000"/>
                  </a:schemeClr>
                </a:solidFill>
                <a:latin typeface="Abadi"/>
              </a:rPr>
              <a:t>R</a:t>
            </a:r>
            <a:r>
              <a:rPr lang="en-US" sz="1400">
                <a:solidFill>
                  <a:schemeClr val="accent3">
                    <a:lumMod val="25000"/>
                  </a:schemeClr>
                </a:solidFill>
                <a:latin typeface="Abadi"/>
              </a:rPr>
              <a:t> + D(1-A)</a:t>
            </a:r>
          </a:p>
          <a:p>
            <a:pPr lvl="2">
              <a:spcBef>
                <a:spcPts val="1000"/>
              </a:spcBef>
            </a:pPr>
            <a:r>
              <a:rPr lang="en-US" sz="1400">
                <a:solidFill>
                  <a:schemeClr val="accent3">
                    <a:lumMod val="25000"/>
                  </a:schemeClr>
                </a:solidFill>
                <a:latin typeface="Abadi"/>
              </a:rPr>
              <a:t>The average cost with savings with predictive pricing for recovery is E = C</a:t>
            </a:r>
            <a:r>
              <a:rPr lang="en-US" sz="1400" baseline="-25000" dirty="0">
                <a:solidFill>
                  <a:schemeClr val="accent3">
                    <a:lumMod val="25000"/>
                  </a:schemeClr>
                </a:solidFill>
                <a:latin typeface="Abadi"/>
              </a:rPr>
              <a:t>Avg</a:t>
            </a:r>
            <a:r>
              <a:rPr lang="en-US" sz="1400" dirty="0">
                <a:solidFill>
                  <a:schemeClr val="accent3">
                    <a:lumMod val="25000"/>
                  </a:schemeClr>
                </a:solidFill>
                <a:latin typeface="Abadi"/>
              </a:rPr>
              <a:t> – C</a:t>
            </a:r>
            <a:r>
              <a:rPr lang="en-US" sz="1400" baseline="-25000" dirty="0">
                <a:solidFill>
                  <a:schemeClr val="accent3">
                    <a:lumMod val="25000"/>
                  </a:schemeClr>
                </a:solidFill>
                <a:latin typeface="Abadi"/>
              </a:rPr>
              <a:t>PR</a:t>
            </a:r>
            <a:r>
              <a:rPr lang="en-US" sz="1400" dirty="0">
                <a:solidFill>
                  <a:schemeClr val="accent3">
                    <a:lumMod val="25000"/>
                  </a:schemeClr>
                </a:solidFill>
                <a:latin typeface="Abadi"/>
              </a:rPr>
              <a:t> ≥ (A-R)D</a:t>
            </a:r>
          </a:p>
          <a:p>
            <a:pPr lvl="1"/>
            <a:r>
              <a:rPr lang="en-US" sz="1800">
                <a:solidFill>
                  <a:schemeClr val="accent3">
                    <a:lumMod val="25000"/>
                  </a:schemeClr>
                </a:solidFill>
                <a:latin typeface="Abadi"/>
              </a:rPr>
              <a:t>This study determines R = 0.67 and A = 0.83 such that E ≥ 0.16 D</a:t>
            </a:r>
            <a:endParaRPr lang="en-US" sz="1800">
              <a:solidFill>
                <a:schemeClr val="accent3">
                  <a:lumMod val="25000"/>
                </a:schemeClr>
              </a:solidFill>
            </a:endParaRPr>
          </a:p>
          <a:p>
            <a:pPr lvl="2">
              <a:spcBef>
                <a:spcPts val="1000"/>
              </a:spcBef>
            </a:pPr>
            <a:r>
              <a:rPr lang="en-US" sz="1400">
                <a:solidFill>
                  <a:schemeClr val="accent3">
                    <a:lumMod val="25000"/>
                  </a:schemeClr>
                </a:solidFill>
                <a:latin typeface="Abadi"/>
              </a:rPr>
              <a:t>Launch pricing for predicted recovery can be priced below the average launch cost by at least 16% of the recovery savings, which maximizes competitiveness for recovered launches at the cost of full price for predicted nonrecovered launches</a:t>
            </a:r>
          </a:p>
          <a:p>
            <a:pPr lvl="1"/>
            <a:r>
              <a:rPr lang="en-US" sz="1800">
                <a:solidFill>
                  <a:schemeClr val="accent3">
                    <a:lumMod val="25000"/>
                  </a:schemeClr>
                </a:solidFill>
                <a:latin typeface="Abadi"/>
              </a:rPr>
              <a:t>The booster comprises ~60% of the launch cost, or ~$37 million [1], so D = 0.60 C</a:t>
            </a:r>
            <a:r>
              <a:rPr lang="en-US" sz="1800" baseline="-25000">
                <a:solidFill>
                  <a:schemeClr val="accent3">
                    <a:lumMod val="25000"/>
                  </a:schemeClr>
                </a:solidFill>
                <a:latin typeface="Abadi"/>
              </a:rPr>
              <a:t>N</a:t>
            </a:r>
            <a:r>
              <a:rPr lang="en-US" sz="1800">
                <a:solidFill>
                  <a:schemeClr val="accent3">
                    <a:lumMod val="25000"/>
                  </a:schemeClr>
                </a:solidFill>
                <a:latin typeface="Abadi"/>
              </a:rPr>
              <a:t>, C</a:t>
            </a:r>
            <a:r>
              <a:rPr lang="en-US" sz="1800" baseline="-25000" dirty="0">
                <a:solidFill>
                  <a:schemeClr val="accent3">
                    <a:lumMod val="25000"/>
                  </a:schemeClr>
                </a:solidFill>
                <a:latin typeface="Abadi"/>
              </a:rPr>
              <a:t>N</a:t>
            </a:r>
            <a:r>
              <a:rPr lang="en-US" sz="1800">
                <a:solidFill>
                  <a:schemeClr val="accent3">
                    <a:lumMod val="25000"/>
                  </a:schemeClr>
                </a:solidFill>
                <a:latin typeface="Abadi"/>
              </a:rPr>
              <a:t> = $62 million</a:t>
            </a:r>
            <a:endParaRPr lang="en-US" sz="1800" baseline="-25000" dirty="0">
              <a:solidFill>
                <a:schemeClr val="accent3">
                  <a:lumMod val="25000"/>
                </a:schemeClr>
              </a:solidFill>
              <a:latin typeface="Abadi"/>
            </a:endParaRPr>
          </a:p>
          <a:p>
            <a:pPr lvl="2">
              <a:spcBef>
                <a:spcPts val="1000"/>
              </a:spcBef>
            </a:pPr>
            <a:r>
              <a:rPr lang="en-US" sz="1400">
                <a:solidFill>
                  <a:schemeClr val="accent3">
                    <a:lumMod val="25000"/>
                  </a:schemeClr>
                </a:solidFill>
                <a:latin typeface="Abadi"/>
              </a:rPr>
              <a:t>The cost for a predicted recovered launch can be lowered below average by a significant E ≥ 0.10 C</a:t>
            </a:r>
            <a:r>
              <a:rPr lang="en-US" sz="1400" baseline="-25000" dirty="0">
                <a:solidFill>
                  <a:schemeClr val="accent3">
                    <a:lumMod val="25000"/>
                  </a:schemeClr>
                </a:solidFill>
                <a:latin typeface="Abadi"/>
              </a:rPr>
              <a:t>N</a:t>
            </a:r>
            <a:r>
              <a:rPr lang="en-US" sz="1400">
                <a:solidFill>
                  <a:schemeClr val="accent3">
                    <a:lumMod val="25000"/>
                  </a:schemeClr>
                </a:solidFill>
                <a:latin typeface="Abadi"/>
              </a:rPr>
              <a:t> = $6.0 million</a:t>
            </a:r>
          </a:p>
          <a:p>
            <a:r>
              <a:rPr lang="en-US" sz="2200">
                <a:solidFill>
                  <a:schemeClr val="accent3">
                    <a:lumMod val="25000"/>
                  </a:schemeClr>
                </a:solidFill>
                <a:latin typeface="Abadi"/>
              </a:rPr>
              <a:t>The average launch cost for upcoming missions C</a:t>
            </a:r>
            <a:r>
              <a:rPr lang="en-US" sz="2200" baseline="-25000">
                <a:solidFill>
                  <a:schemeClr val="accent3">
                    <a:lumMod val="25000"/>
                  </a:schemeClr>
                </a:solidFill>
                <a:latin typeface="Abadi"/>
              </a:rPr>
              <a:t>Avg</a:t>
            </a:r>
            <a:r>
              <a:rPr lang="en-US" sz="2200">
                <a:solidFill>
                  <a:schemeClr val="accent3">
                    <a:lumMod val="25000"/>
                  </a:schemeClr>
                </a:solidFill>
                <a:latin typeface="Abadi"/>
              </a:rPr>
              <a:t> can be accurately estimated using the booster recovery rate R predicted for a set of upcoming launches</a:t>
            </a:r>
            <a:endParaRPr lang="en-US" sz="2200" dirty="0">
              <a:solidFill>
                <a:schemeClr val="accent3">
                  <a:lumMod val="25000"/>
                </a:schemeClr>
              </a:solidFill>
              <a:latin typeface="Abadi"/>
            </a:endParaRPr>
          </a:p>
          <a:p>
            <a:pPr marL="0" indent="0">
              <a:buNone/>
            </a:pPr>
            <a:endParaRPr lang="en-US" sz="2200" dirty="0">
              <a:solidFill>
                <a:schemeClr val="accent3">
                  <a:lumMod val="25000"/>
                </a:schemeClr>
              </a:solidFill>
              <a:latin typeface="Abadi"/>
            </a:endParaRPr>
          </a:p>
        </p:txBody>
      </p:sp>
      <p:sp>
        <p:nvSpPr>
          <p:cNvPr id="6" name="TextBox 1">
            <a:extLst>
              <a:ext uri="{FF2B5EF4-FFF2-40B4-BE49-F238E27FC236}">
                <a16:creationId xmlns:a16="http://schemas.microsoft.com/office/drawing/2014/main" id="{C89D09C0-E687-4397-BCD2-DE933D2D9E26}"/>
              </a:ext>
            </a:extLst>
          </p:cNvPr>
          <p:cNvSpPr txBox="1"/>
          <p:nvPr/>
        </p:nvSpPr>
        <p:spPr>
          <a:xfrm>
            <a:off x="828135" y="6326653"/>
            <a:ext cx="1053572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3">
                    <a:lumMod val="25000"/>
                  </a:schemeClr>
                </a:solidFill>
                <a:latin typeface="Abadi"/>
                <a:ea typeface="+mn-lt"/>
                <a:cs typeface="+mn-lt"/>
              </a:rPr>
              <a:t>[1] </a:t>
            </a:r>
            <a:r>
              <a:rPr lang="en-US" sz="1200" dirty="0">
                <a:ea typeface="+mn-lt"/>
                <a:cs typeface="+mn-lt"/>
                <a:hlinkClick r:id="" action="ppaction://noaction"/>
              </a:rPr>
              <a:t>https://www.cnbc.com/2020/04/16/elon-musk-spacex-falcon-9-rocket-over-a-million-dollars-less-to-insure.html</a:t>
            </a:r>
            <a:endParaRPr lang="en-US" sz="1200">
              <a:cs typeface="Calibri"/>
            </a:endParaRPr>
          </a:p>
        </p:txBody>
      </p:sp>
    </p:spTree>
    <p:extLst>
      <p:ext uri="{BB962C8B-B14F-4D97-AF65-F5344CB8AC3E}">
        <p14:creationId xmlns:p14="http://schemas.microsoft.com/office/powerpoint/2010/main" val="3964215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7" descr="Chart, bar chart&#10;&#10;Description automatically generated">
            <a:extLst>
              <a:ext uri="{FF2B5EF4-FFF2-40B4-BE49-F238E27FC236}">
                <a16:creationId xmlns:a16="http://schemas.microsoft.com/office/drawing/2014/main" id="{676790EE-540D-49FE-B0FF-8BD35A57FBDC}"/>
              </a:ext>
            </a:extLst>
          </p:cNvPr>
          <p:cNvPicPr>
            <a:picLocks noChangeAspect="1"/>
          </p:cNvPicPr>
          <p:nvPr/>
        </p:nvPicPr>
        <p:blipFill>
          <a:blip r:embed="rId3"/>
          <a:stretch>
            <a:fillRect/>
          </a:stretch>
        </p:blipFill>
        <p:spPr>
          <a:xfrm>
            <a:off x="5513614" y="1435052"/>
            <a:ext cx="5940878" cy="446414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05543" cy="381158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Principal Component Analysis with top 17 components produces very similar results, with no improvement in maximum test accuracy</a:t>
            </a:r>
          </a:p>
          <a:p>
            <a:pPr>
              <a:lnSpc>
                <a:spcPct val="100000"/>
              </a:lnSpc>
              <a:spcBef>
                <a:spcPts val="1400"/>
              </a:spcBef>
            </a:pPr>
            <a:r>
              <a:rPr lang="en-US" sz="2200">
                <a:solidFill>
                  <a:schemeClr val="accent3">
                    <a:lumMod val="25000"/>
                  </a:schemeClr>
                </a:solidFill>
                <a:latin typeface="Abadi"/>
              </a:rPr>
              <a:t>K Nearest Neighbor model now suffers an accuracy decrease</a:t>
            </a:r>
          </a:p>
          <a:p>
            <a:pPr>
              <a:lnSpc>
                <a:spcPct val="100000"/>
              </a:lnSpc>
              <a:spcBef>
                <a:spcPts val="1400"/>
              </a:spcBef>
            </a:pPr>
            <a:r>
              <a:rPr lang="en-US" sz="2200">
                <a:solidFill>
                  <a:schemeClr val="accent3">
                    <a:lumMod val="25000"/>
                  </a:schemeClr>
                </a:solidFill>
                <a:latin typeface="Abadi"/>
              </a:rPr>
              <a:t>Curiously, Decision Tree performs even worse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Extension – Feature Importance by PCA (17)</a:t>
            </a:r>
            <a:endParaRPr lang="en-US"/>
          </a:p>
        </p:txBody>
      </p:sp>
      <p:sp>
        <p:nvSpPr>
          <p:cNvPr id="8" name="TextBox 7">
            <a:extLst>
              <a:ext uri="{FF2B5EF4-FFF2-40B4-BE49-F238E27FC236}">
                <a16:creationId xmlns:a16="http://schemas.microsoft.com/office/drawing/2014/main" id="{0EEF792D-612B-4BF6-8848-186657CC6616}"/>
              </a:ext>
            </a:extLst>
          </p:cNvPr>
          <p:cNvSpPr txBox="1"/>
          <p:nvPr/>
        </p:nvSpPr>
        <p:spPr>
          <a:xfrm>
            <a:off x="9330519" y="4781265"/>
            <a:ext cx="70740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a:t>(55.6%)</a:t>
            </a:r>
            <a:endParaRPr lang="en-US" sz="1050">
              <a:cs typeface="Calibri"/>
            </a:endParaRPr>
          </a:p>
        </p:txBody>
      </p:sp>
    </p:spTree>
    <p:extLst>
      <p:ext uri="{BB962C8B-B14F-4D97-AF65-F5344CB8AC3E}">
        <p14:creationId xmlns:p14="http://schemas.microsoft.com/office/powerpoint/2010/main" val="3461507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7" descr="Chart, bar chart&#10;&#10;Description automatically generated">
            <a:extLst>
              <a:ext uri="{FF2B5EF4-FFF2-40B4-BE49-F238E27FC236}">
                <a16:creationId xmlns:a16="http://schemas.microsoft.com/office/drawing/2014/main" id="{4C5E4DD0-369C-41F9-9819-4E9B5E81C2B3}"/>
              </a:ext>
            </a:extLst>
          </p:cNvPr>
          <p:cNvPicPr>
            <a:picLocks noChangeAspect="1"/>
          </p:cNvPicPr>
          <p:nvPr/>
        </p:nvPicPr>
        <p:blipFill>
          <a:blip r:embed="rId3"/>
          <a:stretch>
            <a:fillRect/>
          </a:stretch>
        </p:blipFill>
        <p:spPr>
          <a:xfrm>
            <a:off x="5513614" y="1435052"/>
            <a:ext cx="5940878" cy="446414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05543" cy="381158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Restricting features to those with p-values above 0.05 (13 total) produces improved training accuracy, with no improvement in maximum test </a:t>
            </a:r>
            <a:r>
              <a:rPr lang="en-US" sz="2200" dirty="0">
                <a:solidFill>
                  <a:schemeClr val="accent3">
                    <a:lumMod val="25000"/>
                  </a:schemeClr>
                </a:solidFill>
                <a:latin typeface="Abadi"/>
              </a:rPr>
              <a:t>accuracy</a:t>
            </a:r>
          </a:p>
          <a:p>
            <a:pPr>
              <a:lnSpc>
                <a:spcPct val="100000"/>
              </a:lnSpc>
              <a:spcBef>
                <a:spcPts val="1400"/>
              </a:spcBef>
            </a:pPr>
            <a:r>
              <a:rPr lang="en-US" sz="2200">
                <a:solidFill>
                  <a:schemeClr val="accent3">
                    <a:lumMod val="25000"/>
                  </a:schemeClr>
                </a:solidFill>
                <a:latin typeface="Abadi"/>
              </a:rPr>
              <a:t>Decision Tree performs worse compared to the repeated k-fold cross-validation seen previously</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Extension – Feature Importance by P-Value (13)</a:t>
            </a:r>
            <a:endParaRPr lang="en-US"/>
          </a:p>
        </p:txBody>
      </p:sp>
    </p:spTree>
    <p:extLst>
      <p:ext uri="{BB962C8B-B14F-4D97-AF65-F5344CB8AC3E}">
        <p14:creationId xmlns:p14="http://schemas.microsoft.com/office/powerpoint/2010/main" val="1768641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1239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A support vector machine is the recommended booster recovery prediction model</a:t>
            </a:r>
            <a:endParaRPr lang="en-US">
              <a:solidFill>
                <a:schemeClr val="accent3">
                  <a:lumMod val="25000"/>
                </a:schemeClr>
              </a:solidFill>
            </a:endParaRPr>
          </a:p>
          <a:p>
            <a:pPr lvl="1">
              <a:lnSpc>
                <a:spcPct val="100000"/>
              </a:lnSpc>
              <a:spcBef>
                <a:spcPts val="1400"/>
              </a:spcBef>
            </a:pPr>
            <a:r>
              <a:rPr lang="en-US" sz="1800">
                <a:solidFill>
                  <a:schemeClr val="accent3">
                    <a:lumMod val="25000"/>
                  </a:schemeClr>
                </a:solidFill>
                <a:latin typeface="Abadi"/>
              </a:rPr>
              <a:t>Consistently achieves highest test accuracy, supported by highest train accuracy</a:t>
            </a:r>
          </a:p>
          <a:p>
            <a:pPr lvl="1">
              <a:lnSpc>
                <a:spcPct val="100000"/>
              </a:lnSpc>
              <a:spcBef>
                <a:spcPts val="1400"/>
              </a:spcBef>
            </a:pPr>
            <a:r>
              <a:rPr lang="en-US" sz="1800">
                <a:solidFill>
                  <a:schemeClr val="accent3">
                    <a:lumMod val="25000"/>
                  </a:schemeClr>
                </a:solidFill>
                <a:latin typeface="Abadi"/>
              </a:rPr>
              <a:t>A logistic regression model is a test accuracy peer with lower train accuracy but faster training</a:t>
            </a:r>
          </a:p>
          <a:p>
            <a:pPr>
              <a:lnSpc>
                <a:spcPct val="100000"/>
              </a:lnSpc>
              <a:spcBef>
                <a:spcPts val="1400"/>
              </a:spcBef>
            </a:pPr>
            <a:r>
              <a:rPr lang="en-US" sz="2200">
                <a:solidFill>
                  <a:schemeClr val="accent3">
                    <a:lumMod val="25000"/>
                  </a:schemeClr>
                </a:solidFill>
                <a:latin typeface="Abadi"/>
              </a:rPr>
              <a:t>Booster recovery can be predicted with 83.3% accuracy</a:t>
            </a:r>
          </a:p>
          <a:p>
            <a:pPr lvl="1">
              <a:lnSpc>
                <a:spcPct val="100000"/>
              </a:lnSpc>
              <a:spcBef>
                <a:spcPts val="1400"/>
              </a:spcBef>
            </a:pPr>
            <a:r>
              <a:rPr lang="en-US" sz="1800">
                <a:solidFill>
                  <a:schemeClr val="accent3">
                    <a:lumMod val="25000"/>
                  </a:schemeClr>
                </a:solidFill>
                <a:latin typeface="Abadi"/>
              </a:rPr>
              <a:t>Errors are primarily false positives</a:t>
            </a:r>
            <a:endParaRPr lang="en-US" sz="1800" dirty="0">
              <a:solidFill>
                <a:schemeClr val="accent3">
                  <a:lumMod val="25000"/>
                </a:schemeClr>
              </a:solidFill>
              <a:latin typeface="Abadi"/>
            </a:endParaRPr>
          </a:p>
          <a:p>
            <a:pPr lvl="1">
              <a:lnSpc>
                <a:spcPct val="100000"/>
              </a:lnSpc>
              <a:spcBef>
                <a:spcPts val="1400"/>
              </a:spcBef>
            </a:pPr>
            <a:r>
              <a:rPr lang="en-US" sz="1800">
                <a:solidFill>
                  <a:schemeClr val="accent3">
                    <a:lumMod val="25000"/>
                  </a:schemeClr>
                </a:solidFill>
                <a:latin typeface="Abadi"/>
              </a:rPr>
              <a:t>Improvement over:</a:t>
            </a:r>
            <a:endParaRPr lang="en-US" sz="1800" dirty="0">
              <a:solidFill>
                <a:schemeClr val="accent3">
                  <a:lumMod val="25000"/>
                </a:schemeClr>
              </a:solidFill>
              <a:latin typeface="Abadi"/>
            </a:endParaRPr>
          </a:p>
          <a:p>
            <a:pPr lvl="2">
              <a:lnSpc>
                <a:spcPct val="100000"/>
              </a:lnSpc>
              <a:spcBef>
                <a:spcPts val="1400"/>
              </a:spcBef>
            </a:pPr>
            <a:r>
              <a:rPr lang="en-US" sz="1400">
                <a:solidFill>
                  <a:schemeClr val="accent3">
                    <a:lumMod val="25000"/>
                  </a:schemeClr>
                </a:solidFill>
                <a:latin typeface="Abadi"/>
              </a:rPr>
              <a:t>Random guessing 50%</a:t>
            </a:r>
          </a:p>
          <a:p>
            <a:pPr lvl="2">
              <a:lnSpc>
                <a:spcPct val="100000"/>
              </a:lnSpc>
              <a:spcBef>
                <a:spcPts val="1400"/>
              </a:spcBef>
            </a:pPr>
            <a:r>
              <a:rPr lang="en-US" sz="1400">
                <a:solidFill>
                  <a:schemeClr val="accent3">
                    <a:lumMod val="25000"/>
                  </a:schemeClr>
                </a:solidFill>
                <a:latin typeface="Abadi"/>
              </a:rPr>
              <a:t>Always predict majority class (recovery) 66.7%</a:t>
            </a:r>
            <a:endParaRPr lang="en-US" sz="1400" dirty="0">
              <a:solidFill>
                <a:schemeClr val="accent3">
                  <a:lumMod val="25000"/>
                </a:schemeClr>
              </a:solidFill>
              <a:latin typeface="Abadi"/>
            </a:endParaRPr>
          </a:p>
          <a:p>
            <a:pPr lvl="1">
              <a:lnSpc>
                <a:spcPct val="100000"/>
              </a:lnSpc>
              <a:spcBef>
                <a:spcPts val="1400"/>
              </a:spcBef>
            </a:pPr>
            <a:r>
              <a:rPr lang="en-US" sz="1800">
                <a:solidFill>
                  <a:schemeClr val="accent3">
                    <a:lumMod val="25000"/>
                  </a:schemeClr>
                </a:solidFill>
                <a:latin typeface="Abadi"/>
              </a:rPr>
              <a:t>SpaceX can reduce predicted recovery launch prices by 16% of the recovery savings below the average launch cost in order to provide an extremely competitive bid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0032"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a:solidFill>
                  <a:schemeClr val="accent3">
                    <a:lumMod val="25000"/>
                  </a:schemeClr>
                </a:solidFill>
                <a:latin typeface="Abadi"/>
              </a:rPr>
              <a:t>Contributors to StackOverflow and forums for python libraries used in this project</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a:rPr>
              <a:t>IBM Data Science Professional Certificate Coursera course contributors</a:t>
            </a:r>
            <a:endParaRPr lang="en-US" sz="2200">
              <a:solidFill>
                <a:schemeClr val="accent3">
                  <a:lumMod val="25000"/>
                </a:schemeClr>
              </a:solidFill>
              <a:latin typeface="Abadi" panose="020B0604020104020204" pitchFamily="34" charset="0"/>
            </a:endParaRPr>
          </a:p>
          <a:p>
            <a:pPr lvl="1"/>
            <a:r>
              <a:rPr lang="en-US" sz="1800">
                <a:ea typeface="+mn-lt"/>
                <a:cs typeface="+mn-lt"/>
              </a:rPr>
              <a:t>Primary Instructors: Joseph Santarcangelo, Yan Luo</a:t>
            </a:r>
            <a:endParaRPr lang="en-US" sz="1800" dirty="0">
              <a:ea typeface="+mn-lt"/>
              <a:cs typeface="+mn-lt"/>
            </a:endParaRPr>
          </a:p>
          <a:p>
            <a:pPr lvl="1"/>
            <a:r>
              <a:rPr lang="en-US" sz="1800">
                <a:ea typeface="+mn-lt"/>
                <a:cs typeface="+mn-lt"/>
              </a:rPr>
              <a:t>Other Contributors &amp; Staff </a:t>
            </a:r>
            <a:endParaRPr lang="en-US">
              <a:cs typeface="Calibri"/>
            </a:endParaRPr>
          </a:p>
          <a:p>
            <a:pPr lvl="2"/>
            <a:r>
              <a:rPr lang="en-US" sz="1400">
                <a:ea typeface="+mn-lt"/>
                <a:cs typeface="+mn-lt"/>
              </a:rPr>
              <a:t>Project Lead: Rav Ahuja</a:t>
            </a:r>
            <a:endParaRPr lang="en-US" sz="1400">
              <a:cs typeface="Calibri"/>
            </a:endParaRPr>
          </a:p>
          <a:p>
            <a:pPr lvl="2"/>
            <a:r>
              <a:rPr lang="en-US" sz="1400">
                <a:ea typeface="+mn-lt"/>
                <a:cs typeface="+mn-lt"/>
              </a:rPr>
              <a:t>Instructional Designer: Lakshmi Holla</a:t>
            </a:r>
            <a:endParaRPr lang="en-US" sz="1400">
              <a:cs typeface="Calibri"/>
            </a:endParaRPr>
          </a:p>
          <a:p>
            <a:pPr lvl="2"/>
            <a:r>
              <a:rPr lang="en-US" sz="1400">
                <a:ea typeface="+mn-lt"/>
                <a:cs typeface="+mn-lt"/>
              </a:rPr>
              <a:t>Lab Authors: Joseph Santarcangelo, Yan Luo, Azim Hirjani, Lakshmi Holla</a:t>
            </a:r>
            <a:endParaRPr lang="en-US" sz="1400">
              <a:cs typeface="Calibri"/>
            </a:endParaRPr>
          </a:p>
          <a:p>
            <a:pPr lvl="2"/>
            <a:r>
              <a:rPr lang="en-US" sz="1400">
                <a:ea typeface="+mn-lt"/>
                <a:cs typeface="+mn-lt"/>
              </a:rPr>
              <a:t>Technical Advisor: Yan Luo</a:t>
            </a:r>
            <a:endParaRPr lang="en-US" sz="1400">
              <a:cs typeface="Calibri"/>
            </a:endParaRPr>
          </a:p>
          <a:p>
            <a:pPr lvl="1"/>
            <a:r>
              <a:rPr lang="en-US" sz="1800">
                <a:ea typeface="+mn-lt"/>
                <a:cs typeface="+mn-lt"/>
              </a:rPr>
              <a:t>Production Team</a:t>
            </a:r>
            <a:endParaRPr lang="en-US" sz="1800">
              <a:cs typeface="Calibri"/>
            </a:endParaRPr>
          </a:p>
          <a:p>
            <a:pPr lvl="2"/>
            <a:r>
              <a:rPr lang="en-US" sz="1400">
                <a:ea typeface="+mn-lt"/>
                <a:cs typeface="+mn-lt"/>
              </a:rPr>
              <a:t>Publishing: Grace Barker, Rachael Jones</a:t>
            </a:r>
            <a:endParaRPr lang="en-US" sz="1400">
              <a:cs typeface="Calibri"/>
            </a:endParaRPr>
          </a:p>
          <a:p>
            <a:pPr lvl="2"/>
            <a:r>
              <a:rPr lang="en-US" sz="1400">
                <a:ea typeface="+mn-lt"/>
                <a:cs typeface="+mn-lt"/>
              </a:rPr>
              <a:t>Project Coordinators: Kathleen Bergner</a:t>
            </a:r>
            <a:endParaRPr lang="en-US" sz="1400">
              <a:cs typeface="Calibri"/>
            </a:endParaRPr>
          </a:p>
          <a:p>
            <a:pPr lvl="2"/>
            <a:r>
              <a:rPr lang="en-US" sz="1400">
                <a:ea typeface="+mn-lt"/>
                <a:cs typeface="+mn-lt"/>
              </a:rPr>
              <a:t>Narration: Bella West</a:t>
            </a:r>
            <a:endParaRPr lang="en-US" sz="1400">
              <a:cs typeface="Calibri"/>
            </a:endParaRPr>
          </a:p>
          <a:p>
            <a:pPr lvl="2"/>
            <a:r>
              <a:rPr lang="en-US" sz="1400">
                <a:ea typeface="+mn-lt"/>
                <a:cs typeface="+mn-lt"/>
              </a:rPr>
              <a:t>Video Production: Simer Preet, Lauren Hall, Hunter Bay, Tanya Singh, Om Singh</a:t>
            </a:r>
            <a:endParaRPr lang="en-US" sz="1400">
              <a:cs typeface="Calibri"/>
            </a:endParaRPr>
          </a:p>
          <a:p>
            <a:pPr lvl="1"/>
            <a:r>
              <a:rPr lang="en-US" sz="1800">
                <a:ea typeface="+mn-lt"/>
                <a:cs typeface="+mn-lt"/>
              </a:rPr>
              <a:t>Teaching Assistants and Forum Moderators</a:t>
            </a:r>
            <a:endParaRPr lang="en-US" sz="1800">
              <a:cs typeface="Calibri"/>
            </a:endParaRPr>
          </a:p>
          <a:p>
            <a:pPr lvl="2"/>
            <a:r>
              <a:rPr lang="en-US" sz="1400">
                <a:ea typeface="+mn-lt"/>
                <a:cs typeface="+mn-lt"/>
              </a:rPr>
              <a:t> Malika Singla</a:t>
            </a:r>
            <a:endParaRPr lang="en-US">
              <a:cs typeface="Calibri"/>
            </a:endParaRPr>
          </a:p>
          <a:p>
            <a:pPr lvl="2"/>
            <a:r>
              <a:rPr lang="en-US" sz="1400">
                <a:ea typeface="+mn-lt"/>
                <a:cs typeface="+mn-lt"/>
              </a:rPr>
              <a:t> Duvvana Mrutyunjaya Naidu</a:t>
            </a: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Acknowledgements</a:t>
            </a:r>
            <a:endParaRPr lang="en-US"/>
          </a:p>
        </p:txBody>
      </p:sp>
    </p:spTree>
    <p:extLst>
      <p:ext uri="{BB962C8B-B14F-4D97-AF65-F5344CB8AC3E}">
        <p14:creationId xmlns:p14="http://schemas.microsoft.com/office/powerpoint/2010/main" val="198724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a:solidFill>
                  <a:schemeClr val="accent3">
                    <a:lumMod val="25000"/>
                  </a:schemeClr>
                </a:solidFill>
                <a:latin typeface="Abadi"/>
              </a:rPr>
              <a:t>Data Collection – SpaceX REST API:</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cs typeface="Calibri"/>
                <a:hlinkClick r:id="rId4">
                  <a:extLst>
                    <a:ext uri="{A12FA001-AC4F-418D-AE19-62706E023703}">
                      <ahyp:hlinkClr xmlns:ahyp="http://schemas.microsoft.com/office/drawing/2018/hyperlinkcolor" val="tx"/>
                    </a:ext>
                  </a:extLst>
                </a:hlinkClick>
              </a:rPr>
              <a:t>https://api.spacexdata.com/v4/launches/past</a:t>
            </a:r>
            <a:r>
              <a:rPr lang="en-US" sz="1800">
                <a:solidFill>
                  <a:schemeClr val="accent3">
                    <a:lumMod val="25000"/>
                  </a:schemeClr>
                </a:solidFill>
                <a:latin typeface="Abadi"/>
                <a:cs typeface="Calibri"/>
              </a:rPr>
              <a:t> for Flight Number, Date, Core, Rocket ID, Payload ID, Launch Pad ID</a:t>
            </a:r>
          </a:p>
          <a:p>
            <a:pPr lvl="1">
              <a:lnSpc>
                <a:spcPct val="100000"/>
              </a:lnSpc>
              <a:spcBef>
                <a:spcPts val="1400"/>
              </a:spcBef>
            </a:pPr>
            <a:r>
              <a:rPr lang="en-US" sz="1800">
                <a:solidFill>
                  <a:schemeClr val="accent3">
                    <a:lumMod val="25000"/>
                  </a:schemeClr>
                </a:solidFill>
                <a:latin typeface="Abadi"/>
                <a:cs typeface="Calibri"/>
              </a:rPr>
              <a:t>Core dict extracted to obtain: Core ID, Outcome, Flights, Grid Fins, Reused, Legs, Landing Pad</a:t>
            </a:r>
          </a:p>
          <a:p>
            <a:pPr lvl="1">
              <a:lnSpc>
                <a:spcPct val="100000"/>
              </a:lnSpc>
              <a:spcBef>
                <a:spcPts val="1400"/>
              </a:spcBef>
            </a:pPr>
            <a:r>
              <a:rPr lang="en-US" sz="1800" dirty="0">
                <a:solidFill>
                  <a:schemeClr val="accent3">
                    <a:lumMod val="25000"/>
                  </a:schemeClr>
                </a:solidFill>
                <a:latin typeface="Abadi"/>
                <a:cs typeface="Calibri"/>
                <a:hlinkClick r:id="rId5">
                  <a:extLst>
                    <a:ext uri="{A12FA001-AC4F-418D-AE19-62706E023703}">
                      <ahyp:hlinkClr xmlns:ahyp="http://schemas.microsoft.com/office/drawing/2018/hyperlinkcolor" val="tx"/>
                    </a:ext>
                  </a:extLst>
                </a:hlinkClick>
              </a:rPr>
              <a:t>https://api.spacexdata.com/v4/rockets/</a:t>
            </a:r>
            <a:r>
              <a:rPr lang="en-US" sz="1800">
                <a:solidFill>
                  <a:schemeClr val="accent3">
                    <a:lumMod val="25000"/>
                  </a:schemeClr>
                </a:solidFill>
                <a:latin typeface="Abadi"/>
                <a:cs typeface="Calibri"/>
              </a:rPr>
              <a:t> for Rocket ID to Booser Version</a:t>
            </a:r>
          </a:p>
          <a:p>
            <a:pPr lvl="1">
              <a:lnSpc>
                <a:spcPct val="100000"/>
              </a:lnSpc>
              <a:spcBef>
                <a:spcPts val="1400"/>
              </a:spcBef>
            </a:pPr>
            <a:r>
              <a:rPr lang="en-US" sz="1800" dirty="0">
                <a:solidFill>
                  <a:schemeClr val="accent3">
                    <a:lumMod val="25000"/>
                  </a:schemeClr>
                </a:solidFill>
                <a:latin typeface="Abadi"/>
                <a:cs typeface="Calibri"/>
                <a:hlinkClick r:id="rId6">
                  <a:extLst>
                    <a:ext uri="{A12FA001-AC4F-418D-AE19-62706E023703}">
                      <ahyp:hlinkClr xmlns:ahyp="http://schemas.microsoft.com/office/drawing/2018/hyperlinkcolor" val="tx"/>
                    </a:ext>
                  </a:extLst>
                </a:hlinkClick>
              </a:rPr>
              <a:t>https://api.spacexdata.com/v4/launchpads/</a:t>
            </a:r>
            <a:r>
              <a:rPr lang="en-US" sz="1800">
                <a:solidFill>
                  <a:schemeClr val="accent3">
                    <a:lumMod val="25000"/>
                  </a:schemeClr>
                </a:solidFill>
                <a:latin typeface="Abadi"/>
                <a:cs typeface="Calibri"/>
              </a:rPr>
              <a:t> for Launch Pad ID to Latitude, Longitude, Launch Site</a:t>
            </a:r>
          </a:p>
          <a:p>
            <a:pPr lvl="1">
              <a:lnSpc>
                <a:spcPct val="100000"/>
              </a:lnSpc>
              <a:spcBef>
                <a:spcPts val="1400"/>
              </a:spcBef>
            </a:pPr>
            <a:r>
              <a:rPr lang="en-US" sz="1800" dirty="0">
                <a:solidFill>
                  <a:schemeClr val="accent3">
                    <a:lumMod val="25000"/>
                  </a:schemeClr>
                </a:solidFill>
                <a:latin typeface="Abadi"/>
                <a:cs typeface="Calibri"/>
                <a:hlinkClick r:id="rId7">
                  <a:extLst>
                    <a:ext uri="{A12FA001-AC4F-418D-AE19-62706E023703}">
                      <ahyp:hlinkClr xmlns:ahyp="http://schemas.microsoft.com/office/drawing/2018/hyperlinkcolor" val="tx"/>
                    </a:ext>
                  </a:extLst>
                </a:hlinkClick>
              </a:rPr>
              <a:t>https://api.spacexdata.com/v4/payloads/</a:t>
            </a:r>
            <a:r>
              <a:rPr lang="en-US" sz="1800">
                <a:solidFill>
                  <a:schemeClr val="accent3">
                    <a:lumMod val="25000"/>
                  </a:schemeClr>
                </a:solidFill>
                <a:latin typeface="Abadi"/>
                <a:cs typeface="Calibri"/>
              </a:rPr>
              <a:t> for Payload ID to Payload Mass, Orbit</a:t>
            </a:r>
          </a:p>
          <a:p>
            <a:pPr lvl="1">
              <a:lnSpc>
                <a:spcPct val="100000"/>
              </a:lnSpc>
              <a:spcBef>
                <a:spcPts val="1400"/>
              </a:spcBef>
            </a:pPr>
            <a:r>
              <a:rPr lang="en-US" sz="1800" dirty="0">
                <a:solidFill>
                  <a:schemeClr val="accent3">
                    <a:lumMod val="25000"/>
                  </a:schemeClr>
                </a:solidFill>
                <a:latin typeface="Abadi"/>
                <a:cs typeface="Calibri"/>
                <a:hlinkClick r:id="rId8">
                  <a:extLst>
                    <a:ext uri="{A12FA001-AC4F-418D-AE19-62706E023703}">
                      <ahyp:hlinkClr xmlns:ahyp="http://schemas.microsoft.com/office/drawing/2018/hyperlinkcolor" val="tx"/>
                    </a:ext>
                  </a:extLst>
                </a:hlinkClick>
              </a:rPr>
              <a:t>https://api.spacexdata.com/v4/cores/</a:t>
            </a:r>
            <a:r>
              <a:rPr lang="en-US" sz="1800">
                <a:solidFill>
                  <a:schemeClr val="accent3">
                    <a:lumMod val="25000"/>
                  </a:schemeClr>
                </a:solidFill>
                <a:latin typeface="Abadi"/>
                <a:cs typeface="Calibri"/>
              </a:rPr>
              <a:t> for Core ID to Block, Reused Count, Serial</a:t>
            </a:r>
          </a:p>
          <a:p>
            <a:pPr lvl="1">
              <a:lnSpc>
                <a:spcPct val="100000"/>
              </a:lnSpc>
              <a:spcBef>
                <a:spcPts val="1400"/>
              </a:spcBef>
            </a:pPr>
            <a:r>
              <a:rPr lang="en-US" sz="1800">
                <a:solidFill>
                  <a:schemeClr val="accent3">
                    <a:lumMod val="25000"/>
                  </a:schemeClr>
                </a:solidFill>
                <a:latin typeface="Abadi"/>
                <a:cs typeface="Calibri"/>
              </a:rPr>
              <a:t>Saved to dataset_part_1.csv</a:t>
            </a:r>
            <a:endParaRPr lang="en-US" sz="1800" dirty="0">
              <a:solidFill>
                <a:schemeClr val="accent3">
                  <a:lumMod val="25000"/>
                </a:schemeClr>
              </a:solidFill>
              <a:latin typeface="Abadi"/>
              <a:cs typeface="Calibri"/>
            </a:endParaRPr>
          </a:p>
          <a:p>
            <a:pPr>
              <a:lnSpc>
                <a:spcPct val="100000"/>
              </a:lnSpc>
              <a:spcBef>
                <a:spcPts val="1400"/>
              </a:spcBef>
            </a:pPr>
            <a:r>
              <a:rPr lang="en-US" sz="2200">
                <a:solidFill>
                  <a:schemeClr val="accent3">
                    <a:lumMod val="25000"/>
                  </a:schemeClr>
                </a:solidFill>
                <a:latin typeface="Abadi"/>
                <a:cs typeface="Calibri"/>
              </a:rPr>
              <a:t>Data Collection – Web Scraping:</a:t>
            </a:r>
            <a:endParaRPr lang="en-US" sz="2200" dirty="0">
              <a:solidFill>
                <a:schemeClr val="accent3">
                  <a:lumMod val="25000"/>
                </a:schemeClr>
              </a:solidFill>
              <a:latin typeface="Abadi"/>
              <a:cs typeface="Calibri"/>
            </a:endParaRPr>
          </a:p>
          <a:p>
            <a:pPr lvl="1">
              <a:lnSpc>
                <a:spcPct val="100000"/>
              </a:lnSpc>
              <a:spcBef>
                <a:spcPts val="1400"/>
              </a:spcBef>
            </a:pPr>
            <a:r>
              <a:rPr lang="en-US" sz="1800" dirty="0">
                <a:latin typeface="Calibri"/>
                <a:cs typeface="Calibri"/>
                <a:hlinkClick r:id="rId9"/>
              </a:rPr>
              <a:t>https://en.wikipedia.org/w/index.php?title=List_of_Falcon_9_and_Falcon_Heavy_launches&amp;oldid=1027686922</a:t>
            </a:r>
          </a:p>
          <a:p>
            <a:pPr lvl="1">
              <a:lnSpc>
                <a:spcPct val="100000"/>
              </a:lnSpc>
              <a:spcBef>
                <a:spcPts val="1400"/>
              </a:spcBef>
            </a:pPr>
            <a:r>
              <a:rPr lang="en-US" sz="1800">
                <a:latin typeface="Calibri"/>
                <a:cs typeface="Calibri"/>
              </a:rPr>
              <a:t>Parsed to obtain: Flight Number, Launch Site, Payload, Payload Mass, Orbit, Customer, Launch Outcome, Booser Version, Booster Landing, Date, Time</a:t>
            </a:r>
            <a:endParaRPr lang="en-US" sz="1800" dirty="0">
              <a:latin typeface="Calibri"/>
              <a:cs typeface="Calibri"/>
            </a:endParaRPr>
          </a:p>
          <a:p>
            <a:pPr lvl="1">
              <a:lnSpc>
                <a:spcPct val="100000"/>
              </a:lnSpc>
              <a:spcBef>
                <a:spcPts val="1400"/>
              </a:spcBef>
            </a:pPr>
            <a:r>
              <a:rPr lang="en-US" sz="1800">
                <a:solidFill>
                  <a:srgbClr val="000000"/>
                </a:solidFill>
                <a:latin typeface="Calibri"/>
                <a:cs typeface="Calibri"/>
              </a:rPr>
              <a:t>Saved to spacex_web_scraped.csv</a:t>
            </a:r>
            <a:endParaRPr lang="en-US" sz="1800" dirty="0">
              <a:solidFill>
                <a:srgbClr val="000000"/>
              </a:solidFill>
              <a:latin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r>
              <a:rPr lang="en-US" sz="2200">
                <a:ea typeface="+mn-lt"/>
                <a:cs typeface="+mn-lt"/>
              </a:rPr>
              <a:t>Data Wrangling</a:t>
            </a:r>
            <a:endParaRPr lang="en-US" sz="2200" dirty="0">
              <a:ea typeface="+mn-lt"/>
              <a:cs typeface="+mn-lt"/>
            </a:endParaRPr>
          </a:p>
          <a:p>
            <a:pPr lvl="1"/>
            <a:r>
              <a:rPr lang="en-US" sz="1800">
                <a:ea typeface="+mn-lt"/>
                <a:cs typeface="+mn-lt"/>
              </a:rPr>
              <a:t>Begin from dataset_part_1.csv</a:t>
            </a:r>
            <a:endParaRPr lang="en-US" sz="1800">
              <a:cs typeface="Calibri"/>
            </a:endParaRPr>
          </a:p>
          <a:p>
            <a:pPr lvl="1"/>
            <a:r>
              <a:rPr lang="en-US" sz="1800">
                <a:ea typeface="+mn-lt"/>
                <a:cs typeface="+mn-lt"/>
              </a:rPr>
              <a:t>Check missing values and data types</a:t>
            </a:r>
          </a:p>
          <a:p>
            <a:pPr lvl="1"/>
            <a:r>
              <a:rPr lang="en-US" sz="1800">
                <a:ea typeface="+mn-lt"/>
                <a:cs typeface="+mn-lt"/>
              </a:rPr>
              <a:t>Count number of launches at each site</a:t>
            </a:r>
          </a:p>
          <a:p>
            <a:pPr lvl="1"/>
            <a:r>
              <a:rPr lang="en-US" sz="1800">
                <a:ea typeface="+mn-lt"/>
                <a:cs typeface="+mn-lt"/>
              </a:rPr>
              <a:t>Count number or each orbit types</a:t>
            </a:r>
          </a:p>
          <a:p>
            <a:pPr lvl="1"/>
            <a:r>
              <a:rPr lang="en-US" sz="1800">
                <a:ea typeface="+mn-lt"/>
                <a:cs typeface="+mn-lt"/>
              </a:rPr>
              <a:t>Count number of landing outcomes 'Outcome' col</a:t>
            </a:r>
          </a:p>
          <a:p>
            <a:pPr lvl="1"/>
            <a:r>
              <a:rPr lang="en-US" sz="1800">
                <a:ea typeface="+mn-lt"/>
                <a:cs typeface="+mn-lt"/>
              </a:rPr>
              <a:t>Create list of bad outcomes (lead value in Outcome is False or None)</a:t>
            </a:r>
          </a:p>
          <a:p>
            <a:pPr lvl="1"/>
            <a:r>
              <a:rPr lang="en-US" sz="1800">
                <a:ea typeface="+mn-lt"/>
                <a:cs typeface="+mn-lt"/>
              </a:rPr>
              <a:t>Create label column 'Class'</a:t>
            </a:r>
          </a:p>
          <a:p>
            <a:pPr lvl="1"/>
            <a:r>
              <a:rPr lang="en-US" sz="1800">
                <a:ea typeface="+mn-lt"/>
                <a:cs typeface="+mn-lt"/>
              </a:rPr>
              <a:t>2/3 successful return rate</a:t>
            </a:r>
          </a:p>
          <a:p>
            <a:pPr lvl="1"/>
            <a:r>
              <a:rPr lang="en-US" sz="1800">
                <a:ea typeface="+mn-lt"/>
                <a:cs typeface="+mn-lt"/>
              </a:rPr>
              <a:t>Save results to file dataset_part_2.csv</a:t>
            </a:r>
            <a:endParaRPr lang="en-US" sz="1800">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168605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cs typeface="Calibri"/>
              </a:rPr>
              <a:t>EDA With Visualization (Plots)</a:t>
            </a:r>
            <a:endParaRPr lang="en-US" sz="2200" dirty="0">
              <a:solidFill>
                <a:schemeClr val="accent3">
                  <a:lumMod val="25000"/>
                </a:schemeClr>
              </a:solidFill>
              <a:latin typeface="Abadi"/>
              <a:cs typeface="Calibri"/>
            </a:endParaRPr>
          </a:p>
          <a:p>
            <a:pPr lvl="1">
              <a:lnSpc>
                <a:spcPct val="100000"/>
              </a:lnSpc>
              <a:spcBef>
                <a:spcPts val="1400"/>
              </a:spcBef>
            </a:pPr>
            <a:r>
              <a:rPr lang="en-US" sz="1800">
                <a:solidFill>
                  <a:schemeClr val="accent3">
                    <a:lumMod val="25000"/>
                  </a:schemeClr>
                </a:solidFill>
                <a:latin typeface="Abadi"/>
                <a:cs typeface="Calibri"/>
              </a:rPr>
              <a:t>Started with dataset_part_2.csv</a:t>
            </a:r>
          </a:p>
          <a:p>
            <a:pPr lvl="1">
              <a:lnSpc>
                <a:spcPct val="100000"/>
              </a:lnSpc>
              <a:spcBef>
                <a:spcPts val="1400"/>
              </a:spcBef>
            </a:pPr>
            <a:r>
              <a:rPr lang="en-US" sz="1800">
                <a:solidFill>
                  <a:schemeClr val="accent3">
                    <a:lumMod val="25000"/>
                  </a:schemeClr>
                </a:solidFill>
                <a:latin typeface="Abadi"/>
                <a:cs typeface="Calibri"/>
              </a:rPr>
              <a:t>Features selected: </a:t>
            </a:r>
            <a:r>
              <a:rPr lang="en-US" sz="1800">
                <a:latin typeface="Abadi"/>
                <a:ea typeface="+mn-lt"/>
                <a:cs typeface="+mn-lt"/>
              </a:rPr>
              <a:t>FlightNumber, PayloadMass, Orbit, LaunchSite, Flights, GridFins, Reused, Legs, LandingPad, Block, ReusedCount, Serial</a:t>
            </a:r>
            <a:endParaRPr lang="en-US" sz="1800">
              <a:solidFill>
                <a:srgbClr val="292929"/>
              </a:solidFill>
              <a:latin typeface="Abadi"/>
              <a:ea typeface="+mn-lt"/>
              <a:cs typeface="+mn-lt"/>
            </a:endParaRPr>
          </a:p>
          <a:p>
            <a:pPr lvl="1">
              <a:lnSpc>
                <a:spcPct val="100000"/>
              </a:lnSpc>
              <a:spcBef>
                <a:spcPts val="1400"/>
              </a:spcBef>
            </a:pPr>
            <a:r>
              <a:rPr lang="en-US" sz="1800">
                <a:solidFill>
                  <a:srgbClr val="000000"/>
                </a:solidFill>
                <a:latin typeface="Abadi"/>
                <a:cs typeface="Calibri"/>
              </a:rPr>
              <a:t>Dummy-encoded features: </a:t>
            </a:r>
            <a:r>
              <a:rPr lang="en-US" sz="1800">
                <a:latin typeface="Abadi"/>
                <a:ea typeface="+mn-lt"/>
                <a:cs typeface="+mn-lt"/>
              </a:rPr>
              <a:t>Orbit, LaunchSite, LandingPad, Serial</a:t>
            </a:r>
          </a:p>
          <a:p>
            <a:pPr lvl="1">
              <a:lnSpc>
                <a:spcPct val="100000"/>
              </a:lnSpc>
              <a:spcBef>
                <a:spcPts val="1400"/>
              </a:spcBef>
            </a:pPr>
            <a:r>
              <a:rPr lang="en-US" sz="1800">
                <a:solidFill>
                  <a:srgbClr val="000000"/>
                </a:solidFill>
                <a:latin typeface="Abadi"/>
                <a:cs typeface="Calibri"/>
              </a:rPr>
              <a:t>All features cast as Float</a:t>
            </a:r>
          </a:p>
          <a:p>
            <a:pPr lvl="1">
              <a:lnSpc>
                <a:spcPct val="100000"/>
              </a:lnSpc>
              <a:spcBef>
                <a:spcPts val="1400"/>
              </a:spcBef>
            </a:pPr>
            <a:r>
              <a:rPr lang="en-US" sz="1800">
                <a:solidFill>
                  <a:srgbClr val="000000"/>
                </a:solidFill>
                <a:latin typeface="Abadi"/>
                <a:cs typeface="Calibri"/>
              </a:rPr>
              <a:t>Save results to </a:t>
            </a:r>
            <a:r>
              <a:rPr lang="en-US" sz="1800">
                <a:latin typeface="Abadi"/>
                <a:cs typeface="Calibri"/>
              </a:rPr>
              <a:t>dataset_part_3.csv</a:t>
            </a:r>
            <a:endParaRPr lang="en-US" sz="1800" dirty="0">
              <a:latin typeface="Abad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1699106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cs typeface="Calibri"/>
              </a:rPr>
              <a:t>Exploratory Data Analysis (SQL)</a:t>
            </a:r>
            <a:endParaRPr lang="en-US" sz="2200" dirty="0">
              <a:solidFill>
                <a:schemeClr val="accent3">
                  <a:lumMod val="25000"/>
                </a:schemeClr>
              </a:solidFill>
              <a:latin typeface="Abadi"/>
              <a:cs typeface="Calibri"/>
            </a:endParaRPr>
          </a:p>
          <a:p>
            <a:pPr lvl="1"/>
            <a:r>
              <a:rPr lang="en-US" sz="1800">
                <a:latin typeface="Calibri"/>
                <a:cs typeface="Calibri"/>
              </a:rPr>
              <a:t>Begin from </a:t>
            </a:r>
            <a:r>
              <a:rPr lang="en-US" sz="1800">
                <a:ea typeface="+mn-lt"/>
                <a:cs typeface="+mn-lt"/>
              </a:rPr>
              <a:t>Spacex.csv (similar to SpaceX API dataset, but with more entries and some typos)</a:t>
            </a:r>
            <a:endParaRPr lang="en-US" sz="1800">
              <a:solidFill>
                <a:srgbClr val="000000"/>
              </a:solidFill>
              <a:latin typeface="Calibri"/>
              <a:cs typeface="Calibri"/>
            </a:endParaRPr>
          </a:p>
          <a:p>
            <a:pPr lvl="1"/>
            <a:r>
              <a:rPr lang="en-US" sz="1800">
                <a:solidFill>
                  <a:srgbClr val="000000"/>
                </a:solidFill>
                <a:latin typeface="Calibri"/>
                <a:cs typeface="Calibri"/>
              </a:rPr>
              <a:t>Upload data file to IBM Db2 SQL server</a:t>
            </a:r>
            <a:endParaRPr lang="en-US" sz="1800" dirty="0">
              <a:solidFill>
                <a:srgbClr val="000000"/>
              </a:solidFill>
              <a:latin typeface="Calibri"/>
              <a:cs typeface="Calibri"/>
            </a:endParaRPr>
          </a:p>
          <a:p>
            <a:pPr lvl="1"/>
            <a:r>
              <a:rPr lang="en-US" sz="1800">
                <a:solidFill>
                  <a:srgbClr val="000000"/>
                </a:solidFill>
                <a:latin typeface="Calibri"/>
                <a:cs typeface="Calibri"/>
              </a:rPr>
              <a:t>Connect to Db2 server through JupyterLab using </a:t>
            </a:r>
            <a:r>
              <a:rPr lang="en-US" sz="1800" i="1">
                <a:ea typeface="+mn-lt"/>
                <a:cs typeface="+mn-lt"/>
              </a:rPr>
              <a:t>ibm_db_sa</a:t>
            </a:r>
            <a:r>
              <a:rPr lang="en-US" sz="1800">
                <a:ea typeface="+mn-lt"/>
                <a:cs typeface="+mn-lt"/>
              </a:rPr>
              <a:t>, </a:t>
            </a:r>
            <a:r>
              <a:rPr lang="en-US" sz="1800" i="1">
                <a:ea typeface="+mn-lt"/>
                <a:cs typeface="+mn-lt"/>
              </a:rPr>
              <a:t>ipython-sql</a:t>
            </a:r>
            <a:r>
              <a:rPr lang="en-US" sz="1800">
                <a:ea typeface="+mn-lt"/>
                <a:cs typeface="+mn-lt"/>
              </a:rPr>
              <a:t>, and </a:t>
            </a:r>
            <a:r>
              <a:rPr lang="en-US" sz="1800" i="1">
                <a:ea typeface="+mn-lt"/>
                <a:cs typeface="+mn-lt"/>
              </a:rPr>
              <a:t>sqlalchemy</a:t>
            </a:r>
            <a:endParaRPr lang="en-US" sz="1800" i="1" dirty="0">
              <a:ea typeface="+mn-lt"/>
              <a:cs typeface="+mn-lt"/>
            </a:endParaRPr>
          </a:p>
          <a:p>
            <a:pPr lvl="1"/>
            <a:r>
              <a:rPr lang="en-US" sz="1800">
                <a:solidFill>
                  <a:srgbClr val="000000"/>
                </a:solidFill>
                <a:latin typeface="Calibri" panose="020F0502020204030204"/>
                <a:cs typeface="Calibri"/>
              </a:rPr>
              <a:t>Run SQL queries to identify:</a:t>
            </a:r>
          </a:p>
          <a:p>
            <a:pPr lvl="2"/>
            <a:r>
              <a:rPr lang="en-US" sz="1400">
                <a:solidFill>
                  <a:srgbClr val="000000"/>
                </a:solidFill>
                <a:latin typeface="Calibri" panose="020F0502020204030204"/>
                <a:cs typeface="Calibri"/>
              </a:rPr>
              <a:t>Unique launch sites</a:t>
            </a:r>
            <a:endParaRPr lang="en-US" sz="1400" dirty="0">
              <a:solidFill>
                <a:srgbClr val="000000"/>
              </a:solidFill>
              <a:latin typeface="Calibri" panose="020F0502020204030204"/>
              <a:cs typeface="Calibri"/>
            </a:endParaRPr>
          </a:p>
          <a:p>
            <a:pPr lvl="2"/>
            <a:r>
              <a:rPr lang="en-US" sz="1400">
                <a:solidFill>
                  <a:srgbClr val="000000"/>
                </a:solidFill>
                <a:latin typeface="Calibri" panose="020F0502020204030204"/>
                <a:cs typeface="Calibri"/>
              </a:rPr>
              <a:t>5 records where the launch site begins with 'CCA'</a:t>
            </a:r>
            <a:endParaRPr lang="en-US" sz="1400" dirty="0">
              <a:solidFill>
                <a:srgbClr val="000000"/>
              </a:solidFill>
              <a:latin typeface="Calibri" panose="020F0502020204030204"/>
              <a:cs typeface="Calibri"/>
            </a:endParaRPr>
          </a:p>
          <a:p>
            <a:pPr lvl="2"/>
            <a:r>
              <a:rPr lang="en-US" sz="1400">
                <a:solidFill>
                  <a:srgbClr val="000000"/>
                </a:solidFill>
                <a:latin typeface="Calibri" panose="020F0502020204030204"/>
                <a:cs typeface="Calibri"/>
              </a:rPr>
              <a:t>Total payload mass with customer 'NASA (CRS)</a:t>
            </a:r>
            <a:endParaRPr lang="en-US" sz="1400" dirty="0">
              <a:solidFill>
                <a:srgbClr val="000000"/>
              </a:solidFill>
              <a:latin typeface="Calibri" panose="020F0502020204030204"/>
              <a:cs typeface="Calibri"/>
            </a:endParaRPr>
          </a:p>
          <a:p>
            <a:pPr lvl="2"/>
            <a:r>
              <a:rPr lang="en-US" sz="1400">
                <a:solidFill>
                  <a:srgbClr val="000000"/>
                </a:solidFill>
                <a:latin typeface="Calibri" panose="020F0502020204030204"/>
                <a:cs typeface="Calibri"/>
              </a:rPr>
              <a:t>Average payload mass carried by booser version F9 v1.1</a:t>
            </a:r>
            <a:endParaRPr lang="en-US" sz="1400" dirty="0">
              <a:solidFill>
                <a:srgbClr val="000000"/>
              </a:solidFill>
              <a:latin typeface="Calibri" panose="020F0502020204030204"/>
              <a:cs typeface="Calibri"/>
            </a:endParaRPr>
          </a:p>
          <a:p>
            <a:pPr lvl="2"/>
            <a:r>
              <a:rPr lang="en-US" sz="1400">
                <a:solidFill>
                  <a:srgbClr val="000000"/>
                </a:solidFill>
                <a:latin typeface="Calibri" panose="020F0502020204030204"/>
                <a:cs typeface="Calibri"/>
              </a:rPr>
              <a:t>Date of first successful booster landing on a ground pad</a:t>
            </a:r>
            <a:endParaRPr lang="en-US" sz="1400" dirty="0">
              <a:solidFill>
                <a:srgbClr val="000000"/>
              </a:solidFill>
              <a:latin typeface="Calibri" panose="020F0502020204030204"/>
              <a:cs typeface="Calibri"/>
            </a:endParaRPr>
          </a:p>
          <a:p>
            <a:pPr lvl="2"/>
            <a:r>
              <a:rPr lang="en-US" sz="1400">
                <a:solidFill>
                  <a:srgbClr val="000000"/>
                </a:solidFill>
                <a:latin typeface="Calibri" panose="020F0502020204030204"/>
                <a:cs typeface="Calibri"/>
              </a:rPr>
              <a:t>Names of boosters with successful drone ship landing and payload mass between 4000 and 6000 kg</a:t>
            </a:r>
            <a:endParaRPr lang="en-US" sz="1400" dirty="0">
              <a:solidFill>
                <a:srgbClr val="000000"/>
              </a:solidFill>
              <a:latin typeface="Calibri" panose="020F0502020204030204"/>
              <a:cs typeface="Calibri"/>
            </a:endParaRPr>
          </a:p>
          <a:p>
            <a:pPr lvl="2"/>
            <a:r>
              <a:rPr lang="en-US" sz="1400">
                <a:solidFill>
                  <a:srgbClr val="000000"/>
                </a:solidFill>
                <a:latin typeface="Calibri" panose="020F0502020204030204"/>
                <a:cs typeface="Calibri"/>
              </a:rPr>
              <a:t>Total number of successful and failure mission outcomes</a:t>
            </a:r>
            <a:endParaRPr lang="en-US" sz="1400" dirty="0">
              <a:solidFill>
                <a:srgbClr val="000000"/>
              </a:solidFill>
              <a:latin typeface="Calibri" panose="020F0502020204030204"/>
              <a:cs typeface="Calibri"/>
            </a:endParaRPr>
          </a:p>
          <a:p>
            <a:pPr lvl="2"/>
            <a:r>
              <a:rPr lang="en-US" sz="1400">
                <a:solidFill>
                  <a:srgbClr val="000000"/>
                </a:solidFill>
                <a:latin typeface="Calibri" panose="020F0502020204030204"/>
                <a:cs typeface="Calibri"/>
              </a:rPr>
              <a:t>Booster versions that have carried the maximum payload</a:t>
            </a:r>
            <a:endParaRPr lang="en-US" sz="1400" dirty="0">
              <a:solidFill>
                <a:srgbClr val="000000"/>
              </a:solidFill>
              <a:latin typeface="Calibri" panose="020F0502020204030204"/>
              <a:cs typeface="Calibri"/>
            </a:endParaRPr>
          </a:p>
          <a:p>
            <a:pPr lvl="2"/>
            <a:r>
              <a:rPr lang="en-US" sz="1400">
                <a:cs typeface="Calibri"/>
              </a:rPr>
              <a:t>List failed drone ship landings with booster version, launch site, and landing outcome in 2015</a:t>
            </a:r>
            <a:endParaRPr lang="en-US" sz="1400" dirty="0"/>
          </a:p>
          <a:p>
            <a:pPr lvl="2"/>
            <a:r>
              <a:rPr lang="en-US" sz="1400">
                <a:cs typeface="Calibri"/>
              </a:rPr>
              <a:t>Rank the count of landing outcomes between 2010-06-04 and 2017-03-20 in descending order</a:t>
            </a:r>
            <a:endParaRPr lang="en-US" sz="1400"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1514545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a:solidFill>
                  <a:schemeClr val="accent3">
                    <a:lumMod val="25000"/>
                  </a:schemeClr>
                </a:solidFill>
                <a:latin typeface="Abadi"/>
                <a:cs typeface="Calibri"/>
              </a:rPr>
              <a:t>Interactive Visual Analytics (Folium)</a:t>
            </a:r>
          </a:p>
          <a:p>
            <a:pPr lvl="1"/>
            <a:r>
              <a:rPr lang="en-US" sz="1800">
                <a:solidFill>
                  <a:srgbClr val="000000"/>
                </a:solidFill>
                <a:latin typeface="Calibri"/>
                <a:cs typeface="Calibri"/>
              </a:rPr>
              <a:t>Begin</a:t>
            </a:r>
            <a:r>
              <a:rPr lang="en-US" sz="1800">
                <a:latin typeface="Calibri"/>
                <a:cs typeface="Calibri"/>
              </a:rPr>
              <a:t> from </a:t>
            </a:r>
            <a:r>
              <a:rPr lang="en-US" sz="1800">
                <a:ea typeface="+mn-lt"/>
                <a:cs typeface="+mn-lt"/>
              </a:rPr>
              <a:t>spacex_launch_geo.csv (apparently a variant of the SpaceX API data)</a:t>
            </a:r>
            <a:endParaRPr lang="en-US"/>
          </a:p>
          <a:p>
            <a:pPr lvl="1"/>
            <a:r>
              <a:rPr lang="en-US" sz="1800">
                <a:cs typeface="Calibri"/>
              </a:rPr>
              <a:t>Analyze a subset of the data – launch site, latitude, longitude, and class</a:t>
            </a:r>
            <a:endParaRPr lang="en-US" sz="1800" dirty="0">
              <a:cs typeface="Calibri"/>
            </a:endParaRPr>
          </a:p>
          <a:p>
            <a:pPr lvl="1"/>
            <a:r>
              <a:rPr lang="en-US" sz="1800">
                <a:cs typeface="Calibri"/>
              </a:rPr>
              <a:t>Circle – For indicating a region of interest</a:t>
            </a:r>
            <a:endParaRPr lang="en-US" sz="1800" dirty="0">
              <a:cs typeface="Calibri"/>
            </a:endParaRPr>
          </a:p>
          <a:p>
            <a:pPr lvl="1"/>
            <a:r>
              <a:rPr lang="en-US" sz="1800">
                <a:cs typeface="Calibri"/>
              </a:rPr>
              <a:t>Marker -  For placing an item on the map</a:t>
            </a:r>
            <a:endParaRPr lang="en-US" sz="1800" dirty="0">
              <a:cs typeface="Calibri"/>
            </a:endParaRPr>
          </a:p>
          <a:p>
            <a:pPr lvl="2"/>
            <a:r>
              <a:rPr lang="en-US" sz="1400">
                <a:cs typeface="Calibri"/>
              </a:rPr>
              <a:t>DivIcon – For displaying arbitrary text/HTML, displayed by the Marker</a:t>
            </a:r>
          </a:p>
          <a:p>
            <a:pPr lvl="2"/>
            <a:r>
              <a:rPr lang="en-US" sz="1400">
                <a:cs typeface="Calibri"/>
              </a:rPr>
              <a:t>Icon – For displaying a simple symbol (map pointer with circle of customizable color inside)</a:t>
            </a:r>
            <a:endParaRPr lang="en-US" sz="1400" dirty="0">
              <a:cs typeface="Calibri"/>
            </a:endParaRPr>
          </a:p>
          <a:p>
            <a:pPr lvl="1"/>
            <a:r>
              <a:rPr lang="en-US" sz="1800">
                <a:cs typeface="Calibri"/>
              </a:rPr>
              <a:t>MarkerCluster – Plugin element for containing other elements (Markers), grouping them together when </a:t>
            </a:r>
            <a:r>
              <a:rPr lang="en-US" sz="1800" dirty="0">
                <a:cs typeface="Calibri"/>
              </a:rPr>
              <a:t>zoomed out</a:t>
            </a:r>
          </a:p>
          <a:p>
            <a:pPr lvl="1"/>
            <a:r>
              <a:rPr lang="en-US" sz="1800">
                <a:cs typeface="Calibri"/>
              </a:rPr>
              <a:t>MousePosition – Plugin element for displaying the mouse coordinates in latitude and longitude</a:t>
            </a:r>
            <a:endParaRPr lang="en-US" sz="1800" dirty="0">
              <a:cs typeface="Calibri"/>
            </a:endParaRPr>
          </a:p>
          <a:p>
            <a:pPr lvl="1"/>
            <a:r>
              <a:rPr lang="en-US" sz="1800">
                <a:cs typeface="Calibri"/>
              </a:rPr>
              <a:t>PolyLine – Draws a line between coordinates</a:t>
            </a:r>
            <a:endParaRPr lang="en-US" sz="1800" dirty="0">
              <a:cs typeface="Calibri"/>
            </a:endParaRPr>
          </a:p>
          <a:p>
            <a:pPr lvl="1"/>
            <a:r>
              <a:rPr lang="en-US" sz="1800">
                <a:cs typeface="Calibri"/>
              </a:rPr>
              <a:t>Calculate distance from latitude and longitude with an explicit spherical approximation</a:t>
            </a:r>
            <a:endParaRPr lang="en-US" sz="1800" dirty="0">
              <a:cs typeface="Calibri"/>
            </a:endParaRPr>
          </a:p>
          <a:p>
            <a:pPr lvl="1"/>
            <a:r>
              <a:rPr lang="en-US" sz="1800">
                <a:cs typeface="Calibri"/>
              </a:rPr>
              <a:t>Map with circles and labels for each launch site, a MarkerCluster containing a Marker for each launch that is color coded to the landing success, lines and labels for the map from launch site to the nearest railway, ocean, and city with distances in kilometers</a:t>
            </a:r>
            <a:endParaRPr lang="en-US" sz="1800" dirty="0">
              <a:cs typeface="Calibri"/>
            </a:endParaRPr>
          </a:p>
          <a:p>
            <a:pPr lvl="1"/>
            <a:r>
              <a:rPr lang="en-US" sz="1800">
                <a:ea typeface="+mn-lt"/>
                <a:cs typeface="+mn-lt"/>
              </a:rPr>
              <a:t>Launch sites are in close proximity to railways (&lt;1.5 km) due to railways being one of the most reasonable ways to transport large and heavy rocket components.</a:t>
            </a:r>
            <a:endParaRPr lang="en-US" sz="1800" dirty="0">
              <a:ea typeface="+mn-lt"/>
              <a:cs typeface="+mn-lt"/>
            </a:endParaRPr>
          </a:p>
          <a:p>
            <a:pPr lvl="1"/>
            <a:r>
              <a:rPr lang="en-US" sz="1800">
                <a:ea typeface="+mn-lt"/>
                <a:cs typeface="+mn-lt"/>
              </a:rPr>
              <a:t>Launch sites are in close proximity to highways (&lt;1.5 km) due to the need to transport personnel and light equipment to the launch site.</a:t>
            </a:r>
          </a:p>
          <a:p>
            <a:pPr lvl="1"/>
            <a:r>
              <a:rPr lang="en-US" sz="1800">
                <a:ea typeface="+mn-lt"/>
                <a:cs typeface="+mn-lt"/>
              </a:rPr>
              <a:t>Launch sites are in close proximity to coastline to increase the nearby fraction of disaster-amenable surface area e.g. areas that will not catch fire or be caused damage by debris from an explosion post-liftoff.</a:t>
            </a:r>
          </a:p>
          <a:p>
            <a:pPr lvl="1"/>
            <a:r>
              <a:rPr lang="en-US" sz="1800">
                <a:ea typeface="+mn-lt"/>
                <a:cs typeface="+mn-lt"/>
              </a:rPr>
              <a:t>Launch sites seem to keep at least 10 km away from cities (the closest approach to a notable city is VAFB SLC-4E to the city of Lompoc), to minimize risk of casualties in case of an accident at the launch complex or in the early rocket flight.</a:t>
            </a:r>
            <a:endParaRPr lang="en-US" sz="1800">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719296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cs typeface="Calibri"/>
              </a:rPr>
              <a:t>Dashboard</a:t>
            </a:r>
            <a:endParaRPr lang="en-US" sz="1800">
              <a:solidFill>
                <a:srgbClr val="000000"/>
              </a:solidFill>
              <a:latin typeface="Calibri" panose="020F0502020204030204"/>
              <a:cs typeface="Calibri"/>
            </a:endParaRPr>
          </a:p>
          <a:p>
            <a:pPr lvl="1">
              <a:lnSpc>
                <a:spcPct val="100000"/>
              </a:lnSpc>
              <a:spcBef>
                <a:spcPts val="1400"/>
              </a:spcBef>
            </a:pPr>
            <a:r>
              <a:rPr lang="en-US" sz="1800">
                <a:solidFill>
                  <a:schemeClr val="accent3">
                    <a:lumMod val="25000"/>
                  </a:schemeClr>
                </a:solidFill>
                <a:latin typeface="Abadi"/>
                <a:cs typeface="Calibri"/>
              </a:rPr>
              <a:t>Variables:</a:t>
            </a:r>
            <a:endParaRPr lang="en-US" sz="1800" dirty="0">
              <a:solidFill>
                <a:schemeClr val="accent3">
                  <a:lumMod val="25000"/>
                </a:schemeClr>
              </a:solidFill>
              <a:latin typeface="Abadi"/>
              <a:cs typeface="Calibri"/>
            </a:endParaRPr>
          </a:p>
          <a:p>
            <a:pPr lvl="2"/>
            <a:r>
              <a:rPr lang="en-US" sz="1200">
                <a:latin typeface="Abadi"/>
                <a:cs typeface="Arial"/>
              </a:rPr>
              <a:t>Date</a:t>
            </a:r>
          </a:p>
          <a:p>
            <a:pPr lvl="2"/>
            <a:r>
              <a:rPr lang="en-US" sz="1200">
                <a:latin typeface="Abadi"/>
                <a:cs typeface="Arial"/>
              </a:rPr>
              <a:t>Time (UTC)</a:t>
            </a:r>
          </a:p>
          <a:p>
            <a:pPr lvl="2"/>
            <a:r>
              <a:rPr lang="en-US" sz="1200">
                <a:latin typeface="Abadi"/>
                <a:cs typeface="Arial"/>
              </a:rPr>
              <a:t>Booster_Version</a:t>
            </a:r>
          </a:p>
          <a:p>
            <a:pPr lvl="2"/>
            <a:r>
              <a:rPr lang="en-US" sz="1200">
                <a:latin typeface="Abadi"/>
                <a:cs typeface="Arial"/>
              </a:rPr>
              <a:t>Launch_Site</a:t>
            </a:r>
          </a:p>
          <a:p>
            <a:pPr lvl="2"/>
            <a:r>
              <a:rPr lang="en-US" sz="1200">
                <a:latin typeface="Abadi"/>
                <a:cs typeface="Arial"/>
              </a:rPr>
              <a:t>Payload</a:t>
            </a:r>
          </a:p>
          <a:p>
            <a:pPr lvl="2"/>
            <a:r>
              <a:rPr lang="en-US" sz="1200">
                <a:latin typeface="Abadi"/>
                <a:cs typeface="Arial"/>
              </a:rPr>
              <a:t>PAYLOAD_MASS__KG_</a:t>
            </a:r>
          </a:p>
          <a:p>
            <a:pPr lvl="2"/>
            <a:r>
              <a:rPr lang="en-US" sz="1200">
                <a:latin typeface="Abadi"/>
                <a:cs typeface="Arial"/>
              </a:rPr>
              <a:t>Orbit</a:t>
            </a:r>
          </a:p>
          <a:p>
            <a:pPr lvl="2"/>
            <a:r>
              <a:rPr lang="en-US" sz="1200">
                <a:latin typeface="Abadi"/>
                <a:cs typeface="Arial"/>
              </a:rPr>
              <a:t>Customer</a:t>
            </a:r>
          </a:p>
          <a:p>
            <a:pPr lvl="2"/>
            <a:r>
              <a:rPr lang="en-US" sz="1200">
                <a:latin typeface="Abadi"/>
                <a:cs typeface="Arial"/>
              </a:rPr>
              <a:t>Mission_Outcome</a:t>
            </a:r>
          </a:p>
          <a:p>
            <a:pPr lvl="2"/>
            <a:r>
              <a:rPr lang="en-US" sz="1200">
                <a:latin typeface="Abadi"/>
                <a:cs typeface="Arial"/>
              </a:rPr>
              <a:t>Landing _Outcome </a:t>
            </a:r>
            <a:endParaRPr lang="en-US" sz="1200">
              <a:latin typeface="Abadi"/>
              <a:ea typeface="+mn-lt"/>
              <a:cs typeface="Arial"/>
            </a:endParaRPr>
          </a:p>
          <a:p>
            <a:pPr lvl="2"/>
            <a:endParaRPr lang="en-US" sz="600" dirty="0">
              <a:ea typeface="+mn-lt"/>
              <a:cs typeface="+mn-lt"/>
            </a:endParaRPr>
          </a:p>
          <a:p>
            <a:endParaRPr lang="en-US" sz="1400" dirty="0">
              <a:ea typeface="+mn-lt"/>
              <a:cs typeface="+mn-lt"/>
            </a:endParaRPr>
          </a:p>
          <a:p>
            <a:endParaRPr lang="en-US" sz="1400" dirty="0">
              <a:ea typeface="+mn-lt"/>
              <a:cs typeface="+mn-lt"/>
            </a:endParaRPr>
          </a:p>
          <a:p>
            <a:pPr lvl="2">
              <a:lnSpc>
                <a:spcPct val="100000"/>
              </a:lnSpc>
              <a:spcBef>
                <a:spcPts val="1400"/>
              </a:spcBef>
            </a:pPr>
            <a:endParaRPr lang="en-US" sz="1400" dirty="0">
              <a:solidFill>
                <a:schemeClr val="accent3">
                  <a:lumMod val="25000"/>
                </a:schemeClr>
              </a:solidFill>
              <a:latin typeface="Abad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24592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a:p>
        </p:txBody>
      </p:sp>
    </p:spTree>
    <p:extLst>
      <p:ext uri="{BB962C8B-B14F-4D97-AF65-F5344CB8AC3E}">
        <p14:creationId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lnSpcReduction="10000"/>
          </a:bodyPr>
          <a:lstStyle/>
          <a:p>
            <a:r>
              <a:rPr lang="en-US" sz="2200">
                <a:ea typeface="+mn-lt"/>
                <a:cs typeface="+mn-lt"/>
              </a:rPr>
              <a:t>Presentation improvements beyond the template</a:t>
            </a:r>
            <a:endParaRPr lang="en-US" sz="1800">
              <a:solidFill>
                <a:srgbClr val="000000"/>
              </a:solidFill>
              <a:latin typeface="Calibri" panose="020F0502020204030204"/>
              <a:cs typeface="Calibri"/>
            </a:endParaRPr>
          </a:p>
          <a:p>
            <a:pPr lvl="1"/>
            <a:r>
              <a:rPr lang="en-US" sz="1800">
                <a:ea typeface="+mn-lt"/>
                <a:cs typeface="+mn-lt"/>
              </a:rPr>
              <a:t>Included a Business Case slide</a:t>
            </a:r>
            <a:endParaRPr lang="en-US" sz="1800" dirty="0">
              <a:ea typeface="+mn-lt"/>
              <a:cs typeface="+mn-lt"/>
            </a:endParaRPr>
          </a:p>
          <a:p>
            <a:pPr lvl="1"/>
            <a:r>
              <a:rPr lang="en-US" sz="1800">
                <a:ea typeface="+mn-lt"/>
                <a:cs typeface="+mn-lt"/>
              </a:rPr>
              <a:t>Considered launch statistics support in Dashboard slides</a:t>
            </a:r>
            <a:endParaRPr lang="en-US" sz="1800" dirty="0">
              <a:ea typeface="+mn-lt"/>
              <a:cs typeface="+mn-lt"/>
            </a:endParaRPr>
          </a:p>
          <a:p>
            <a:pPr lvl="1"/>
            <a:r>
              <a:rPr lang="en-US" sz="1800">
                <a:ea typeface="+mn-lt"/>
                <a:cs typeface="+mn-lt"/>
              </a:rPr>
              <a:t>Expanded Appendix</a:t>
            </a:r>
            <a:endParaRPr lang="en-US" sz="1800" dirty="0">
              <a:ea typeface="+mn-lt"/>
              <a:cs typeface="+mn-lt"/>
            </a:endParaRPr>
          </a:p>
          <a:p>
            <a:r>
              <a:rPr lang="en-US" sz="2200">
                <a:ea typeface="+mn-lt"/>
                <a:cs typeface="+mn-lt"/>
              </a:rPr>
              <a:t>Innovative insights</a:t>
            </a:r>
            <a:endParaRPr lang="en-US"/>
          </a:p>
          <a:p>
            <a:pPr lvl="1"/>
            <a:r>
              <a:rPr lang="en-US" sz="1800">
                <a:solidFill>
                  <a:srgbClr val="000000"/>
                </a:solidFill>
                <a:latin typeface="Calibri" panose="020F0502020204030204"/>
                <a:cs typeface="Calibri"/>
              </a:rPr>
              <a:t>Business Case addition</a:t>
            </a:r>
            <a:endParaRPr lang="en-US" sz="1800" dirty="0">
              <a:solidFill>
                <a:srgbClr val="000000"/>
              </a:solidFill>
              <a:latin typeface="Calibri" panose="020F0502020204030204"/>
              <a:cs typeface="Calibri"/>
            </a:endParaRPr>
          </a:p>
          <a:p>
            <a:pPr lvl="2"/>
            <a:r>
              <a:rPr lang="en-US" sz="1400">
                <a:solidFill>
                  <a:srgbClr val="000000"/>
                </a:solidFill>
                <a:latin typeface="Calibri" panose="020F0502020204030204"/>
                <a:cs typeface="Calibri"/>
              </a:rPr>
              <a:t>Quantified competitive edge in pricing: worst-case 10% price reduction (below average cost for predicted recovery while not exceeding total cost for predicted non-recovery) or accurate prediction of upcoming launch costs</a:t>
            </a:r>
            <a:endParaRPr lang="en-US" sz="1400" dirty="0">
              <a:solidFill>
                <a:srgbClr val="000000"/>
              </a:solidFill>
              <a:latin typeface="Calibri" panose="020F0502020204030204"/>
              <a:cs typeface="Calibri"/>
            </a:endParaRPr>
          </a:p>
          <a:p>
            <a:pPr lvl="1"/>
            <a:r>
              <a:rPr lang="en-US" sz="1800">
                <a:solidFill>
                  <a:srgbClr val="000000"/>
                </a:solidFill>
                <a:latin typeface="Calibri" panose="020F0502020204030204"/>
                <a:cs typeface="Calibri"/>
              </a:rPr>
              <a:t>Dashboard</a:t>
            </a:r>
            <a:endParaRPr lang="en-US" sz="1800" dirty="0">
              <a:solidFill>
                <a:srgbClr val="000000"/>
              </a:solidFill>
              <a:latin typeface="Calibri" panose="020F0502020204030204"/>
              <a:cs typeface="Calibri"/>
            </a:endParaRPr>
          </a:p>
          <a:p>
            <a:pPr lvl="2"/>
            <a:r>
              <a:rPr lang="en-US" sz="1400">
                <a:solidFill>
                  <a:srgbClr val="000000"/>
                </a:solidFill>
                <a:latin typeface="Calibri" panose="020F0502020204030204"/>
                <a:cs typeface="Calibri"/>
              </a:rPr>
              <a:t>Launch probabilities and support displayed for all selected launches and for each booster version</a:t>
            </a:r>
            <a:endParaRPr lang="en-US" sz="1400" dirty="0">
              <a:solidFill>
                <a:srgbClr val="000000"/>
              </a:solidFill>
              <a:latin typeface="Calibri" panose="020F0502020204030204"/>
              <a:cs typeface="Calibri"/>
            </a:endParaRPr>
          </a:p>
          <a:p>
            <a:pPr lvl="1"/>
            <a:r>
              <a:rPr lang="en-US" sz="1800">
                <a:solidFill>
                  <a:srgbClr val="000000"/>
                </a:solidFill>
                <a:latin typeface="Calibri" panose="020F0502020204030204"/>
                <a:cs typeface="Calibri"/>
              </a:rPr>
              <a:t>Machine Learning section extensions</a:t>
            </a:r>
            <a:endParaRPr lang="en-US" sz="1800" dirty="0">
              <a:solidFill>
                <a:srgbClr val="000000"/>
              </a:solidFill>
              <a:latin typeface="Calibri" panose="020F0502020204030204"/>
              <a:cs typeface="Calibri"/>
            </a:endParaRPr>
          </a:p>
          <a:p>
            <a:pPr lvl="2"/>
            <a:r>
              <a:rPr lang="en-US" sz="1400">
                <a:solidFill>
                  <a:srgbClr val="000000"/>
                </a:solidFill>
                <a:latin typeface="Calibri" panose="020F0502020204030204"/>
                <a:ea typeface="+mn-lt"/>
                <a:cs typeface="+mn-lt"/>
              </a:rPr>
              <a:t>Repeated k-fold cross-validation improves model training results</a:t>
            </a:r>
            <a:endParaRPr lang="en-US" sz="1400" dirty="0">
              <a:solidFill>
                <a:srgbClr val="000000"/>
              </a:solidFill>
              <a:latin typeface="Calibri" panose="020F0502020204030204"/>
              <a:ea typeface="+mn-lt"/>
              <a:cs typeface="+mn-lt"/>
            </a:endParaRPr>
          </a:p>
          <a:p>
            <a:pPr lvl="2"/>
            <a:r>
              <a:rPr lang="en-US" sz="1400">
                <a:solidFill>
                  <a:srgbClr val="000000"/>
                </a:solidFill>
                <a:latin typeface="Calibri"/>
                <a:ea typeface="+mn-lt"/>
                <a:cs typeface="+mn-lt"/>
              </a:rPr>
              <a:t>Principal Component Analysis for features makes Decision Tree and K Nearest Neighbor models perform worse</a:t>
            </a:r>
            <a:endParaRPr lang="en-US" sz="1400" dirty="0">
              <a:solidFill>
                <a:srgbClr val="000000"/>
              </a:solidFill>
              <a:latin typeface="Calibri"/>
              <a:ea typeface="+mn-lt"/>
              <a:cs typeface="+mn-lt"/>
            </a:endParaRPr>
          </a:p>
          <a:p>
            <a:pPr lvl="2"/>
            <a:r>
              <a:rPr lang="en-US" sz="1400">
                <a:solidFill>
                  <a:srgbClr val="000000"/>
                </a:solidFill>
                <a:latin typeface="Calibri"/>
                <a:ea typeface="+mn-lt"/>
                <a:cs typeface="+mn-lt"/>
              </a:rPr>
              <a:t>ANOVA p-values can be used to downselect features for models while maintaining performance</a:t>
            </a:r>
            <a:endParaRPr lang="en-US" sz="1400" dirty="0">
              <a:solidFill>
                <a:srgbClr val="000000"/>
              </a:solidFill>
              <a:latin typeface="Calibri"/>
              <a:ea typeface="+mn-lt"/>
              <a:cs typeface="+mn-lt"/>
            </a:endParaRPr>
          </a:p>
          <a:p>
            <a:pPr lvl="2"/>
            <a:r>
              <a:rPr lang="en-US" sz="1400">
                <a:solidFill>
                  <a:srgbClr val="000000"/>
                </a:solidFill>
                <a:latin typeface="Calibri"/>
                <a:ea typeface="+mn-lt"/>
                <a:cs typeface="+mn-lt"/>
              </a:rPr>
              <a:t>Feature preparation should be revisited to correct errant one-hot encoding and create continuous serial number and orbit variables</a:t>
            </a:r>
            <a:endParaRPr lang="en-US" sz="1400" dirty="0">
              <a:solidFill>
                <a:srgbClr val="000000"/>
              </a:solidFill>
              <a:latin typeface="Calibri"/>
              <a:ea typeface="+mn-lt"/>
              <a:cs typeface="+mn-lt"/>
            </a:endParaRPr>
          </a:p>
          <a:p>
            <a:pPr lvl="2"/>
            <a:endParaRPr lang="en-US" sz="1400" dirty="0">
              <a:solidFill>
                <a:srgbClr val="000000"/>
              </a:solidFill>
              <a:latin typeface="Calibri"/>
              <a:ea typeface="+mn-lt"/>
              <a:cs typeface="+mn-lt"/>
            </a:endParaRPr>
          </a:p>
          <a:p>
            <a:pPr lvl="1">
              <a:lnSpc>
                <a:spcPct val="100000"/>
              </a:lnSpc>
              <a:spcBef>
                <a:spcPts val="1400"/>
              </a:spcBef>
            </a:pPr>
            <a:endParaRPr lang="en-US" sz="1400" dirty="0">
              <a:solidFill>
                <a:srgbClr val="000000"/>
              </a:solidFill>
              <a:latin typeface="Calibri"/>
              <a:ea typeface="+mn-lt"/>
              <a:cs typeface="+mn-lt"/>
            </a:endParaRPr>
          </a:p>
          <a:p>
            <a:pPr lvl="2">
              <a:lnSpc>
                <a:spcPct val="100000"/>
              </a:lnSpc>
              <a:spcBef>
                <a:spcPts val="1400"/>
              </a:spcBef>
            </a:pPr>
            <a:endParaRPr lang="en-US" sz="1400" dirty="0">
              <a:solidFill>
                <a:srgbClr val="292929"/>
              </a:solidFill>
              <a:latin typeface="Abadi"/>
              <a:ea typeface="+mn-lt"/>
              <a:cs typeface="+mn-lt"/>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2548985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7518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700"/>
              </a:spcBef>
              <a:buNone/>
            </a:pPr>
            <a:r>
              <a:rPr lang="en-US" sz="8800">
                <a:solidFill>
                  <a:srgbClr val="0B49CB"/>
                </a:solidFill>
                <a:latin typeface="Abadi"/>
              </a:rPr>
              <a:t>Executive Summary</a:t>
            </a:r>
            <a:endParaRPr lang="en-US"/>
          </a:p>
          <a:p>
            <a:pPr>
              <a:lnSpc>
                <a:spcPct val="120000"/>
              </a:lnSpc>
              <a:spcBef>
                <a:spcPts val="700"/>
              </a:spcBef>
            </a:pPr>
            <a:r>
              <a:rPr lang="en-US" sz="8800">
                <a:solidFill>
                  <a:schemeClr val="accent3">
                    <a:lumMod val="25000"/>
                  </a:schemeClr>
                </a:solidFill>
                <a:latin typeface="Abadi"/>
              </a:rPr>
              <a:t>Data collection methodology:</a:t>
            </a:r>
          </a:p>
          <a:p>
            <a:pPr lvl="1">
              <a:lnSpc>
                <a:spcPct val="120000"/>
              </a:lnSpc>
              <a:spcBef>
                <a:spcPts val="700"/>
              </a:spcBef>
            </a:pPr>
            <a:r>
              <a:rPr lang="en-US" sz="7600">
                <a:solidFill>
                  <a:schemeClr val="bg2">
                    <a:lumMod val="50000"/>
                  </a:schemeClr>
                </a:solidFill>
                <a:latin typeface="Abadi"/>
              </a:rPr>
              <a:t>Use the SpaceX REST API and webscraping to collect a list of launches and launch parameters including booster landing outcomes </a:t>
            </a:r>
          </a:p>
          <a:p>
            <a:pPr>
              <a:lnSpc>
                <a:spcPct val="120000"/>
              </a:lnSpc>
              <a:spcBef>
                <a:spcPts val="700"/>
              </a:spcBef>
            </a:pPr>
            <a:r>
              <a:rPr lang="en-US" sz="8800">
                <a:solidFill>
                  <a:schemeClr val="accent3">
                    <a:lumMod val="25000"/>
                  </a:schemeClr>
                </a:solidFill>
                <a:latin typeface="Abadi"/>
              </a:rPr>
              <a:t>Perform data wrangling</a:t>
            </a:r>
          </a:p>
          <a:p>
            <a:pPr lvl="1">
              <a:lnSpc>
                <a:spcPct val="120000"/>
              </a:lnSpc>
              <a:spcBef>
                <a:spcPts val="700"/>
              </a:spcBef>
            </a:pPr>
            <a:r>
              <a:rPr lang="en-US" sz="7600">
                <a:solidFill>
                  <a:schemeClr val="bg2">
                    <a:lumMod val="50000"/>
                  </a:schemeClr>
                </a:solidFill>
                <a:latin typeface="Abadi"/>
              </a:rPr>
              <a:t>Missing values were replaced with the average, and only single-core single-payload Falcon 9 launches prior to 2020-11-13 are considered</a:t>
            </a:r>
          </a:p>
          <a:p>
            <a:pPr>
              <a:lnSpc>
                <a:spcPct val="120000"/>
              </a:lnSpc>
              <a:spcBef>
                <a:spcPts val="700"/>
              </a:spcBef>
            </a:pPr>
            <a:r>
              <a:rPr lang="en-US" sz="8800">
                <a:solidFill>
                  <a:schemeClr val="accent3">
                    <a:lumMod val="25000"/>
                  </a:schemeClr>
                </a:solidFill>
                <a:latin typeface="Abadi"/>
              </a:rPr>
              <a:t>Perform exploratory data analysis (EDA) using visualization and SQL</a:t>
            </a:r>
            <a:endParaRPr lang="en-US">
              <a:solidFill>
                <a:schemeClr val="accent3">
                  <a:lumMod val="25000"/>
                </a:schemeClr>
              </a:solidFill>
            </a:endParaRPr>
          </a:p>
          <a:p>
            <a:pPr>
              <a:lnSpc>
                <a:spcPct val="120000"/>
              </a:lnSpc>
              <a:spcBef>
                <a:spcPts val="7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700"/>
              </a:spcBef>
            </a:pPr>
            <a:r>
              <a:rPr lang="en-US" sz="8800">
                <a:solidFill>
                  <a:schemeClr val="accent3">
                    <a:lumMod val="25000"/>
                  </a:schemeClr>
                </a:solidFill>
                <a:latin typeface="Abadi"/>
              </a:rPr>
              <a:t>Perform predictive analysis using classification models</a:t>
            </a:r>
          </a:p>
          <a:p>
            <a:pPr lvl="1">
              <a:lnSpc>
                <a:spcPct val="120000"/>
              </a:lnSpc>
              <a:spcBef>
                <a:spcPts val="700"/>
              </a:spcBef>
            </a:pPr>
            <a:r>
              <a:rPr lang="en-US" sz="7600">
                <a:solidFill>
                  <a:schemeClr val="bg2">
                    <a:lumMod val="50000"/>
                  </a:schemeClr>
                </a:solidFill>
                <a:latin typeface="Abadi"/>
              </a:rPr>
              <a:t>Use scikit-learn GridSearchCV to tune hyperparameters for Logistic Regression, Support Vector Machine, Decition Tree, and K-Nearest Neighbors models, optimizing for prediction accuracy</a:t>
            </a:r>
          </a:p>
          <a:p>
            <a:pPr>
              <a:lnSpc>
                <a:spcPct val="120000"/>
              </a:lnSpc>
              <a:spcBef>
                <a:spcPts val="700"/>
              </a:spcBef>
            </a:pPr>
            <a:endParaRPr lang="en-US" sz="8800">
              <a:solidFill>
                <a:schemeClr val="accent3">
                  <a:lumMod val="25000"/>
                </a:schemeClr>
              </a:solidFill>
              <a:latin typeface="Abadi"/>
            </a:endParaRPr>
          </a:p>
          <a:p>
            <a:pPr>
              <a:lnSpc>
                <a:spcPct val="120000"/>
              </a:lnSpc>
              <a:spcBef>
                <a:spcPts val="700"/>
              </a:spcBef>
            </a:pPr>
            <a:endParaRPr lang="en-US" sz="2200">
              <a:solidFill>
                <a:schemeClr val="accent3">
                  <a:lumMod val="25000"/>
                </a:schemeClr>
              </a:solidFill>
              <a:latin typeface="Abadi"/>
            </a:endParaRPr>
          </a:p>
          <a:p>
            <a:pPr>
              <a:lnSpc>
                <a:spcPct val="120000"/>
              </a:lnSpc>
              <a:spcBef>
                <a:spcPts val="700"/>
              </a:spcBef>
            </a:pPr>
            <a:endParaRPr lang="en-US" sz="2200">
              <a:solidFill>
                <a:schemeClr val="accent3">
                  <a:lumMod val="25000"/>
                </a:schemeClr>
              </a:solidFill>
              <a:latin typeface="Abadi"/>
            </a:endParaRPr>
          </a:p>
          <a:p>
            <a:pPr>
              <a:lnSpc>
                <a:spcPct val="120000"/>
              </a:lnSpc>
              <a:spcBef>
                <a:spcPts val="700"/>
              </a:spcBef>
            </a:pPr>
            <a:endParaRPr lang="en-US" sz="2200">
              <a:solidFill>
                <a:schemeClr val="accent3">
                  <a:lumMod val="25000"/>
                </a:schemeClr>
              </a:solidFill>
              <a:latin typeface="Abadi"/>
            </a:endParaRPr>
          </a:p>
          <a:p>
            <a:pPr>
              <a:lnSpc>
                <a:spcPct val="120000"/>
              </a:lnSpc>
              <a:spcBef>
                <a:spcPts val="7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cs typeface="Arial"/>
              </a:rPr>
              <a:t>Two datasets were collected, using different collection techniques:</a:t>
            </a:r>
          </a:p>
          <a:p>
            <a:pPr lvl="1">
              <a:lnSpc>
                <a:spcPct val="100000"/>
              </a:lnSpc>
              <a:spcBef>
                <a:spcPts val="1400"/>
              </a:spcBef>
            </a:pPr>
            <a:r>
              <a:rPr lang="en-US" sz="1800">
                <a:solidFill>
                  <a:schemeClr val="accent3">
                    <a:lumMod val="25000"/>
                  </a:schemeClr>
                </a:solidFill>
                <a:latin typeface="Abadi"/>
                <a:cs typeface="Arial"/>
              </a:rPr>
              <a:t>Direct requests to the SpaceX REST API</a:t>
            </a:r>
          </a:p>
          <a:p>
            <a:pPr lvl="1">
              <a:lnSpc>
                <a:spcPct val="100000"/>
              </a:lnSpc>
              <a:spcBef>
                <a:spcPts val="1400"/>
              </a:spcBef>
            </a:pPr>
            <a:r>
              <a:rPr lang="en-US" sz="1800">
                <a:solidFill>
                  <a:srgbClr val="000000"/>
                </a:solidFill>
                <a:latin typeface="Abadi"/>
                <a:cs typeface="Calibri"/>
              </a:rPr>
              <a:t>Webscraping a Wikipedia page</a:t>
            </a:r>
          </a:p>
          <a:p>
            <a:pPr>
              <a:lnSpc>
                <a:spcPct val="100000"/>
              </a:lnSpc>
              <a:spcBef>
                <a:spcPts val="1400"/>
              </a:spcBef>
            </a:pPr>
            <a:r>
              <a:rPr lang="en-US" sz="2200">
                <a:solidFill>
                  <a:schemeClr val="accent3">
                    <a:lumMod val="25000"/>
                  </a:schemeClr>
                </a:solidFill>
                <a:latin typeface="Abadi"/>
                <a:cs typeface="Arial"/>
              </a:rPr>
              <a:t>Collected data consists of:</a:t>
            </a:r>
            <a:endParaRPr lang="en-US" sz="2200" dirty="0">
              <a:solidFill>
                <a:schemeClr val="accent3">
                  <a:lumMod val="25000"/>
                </a:schemeClr>
              </a:solidFill>
              <a:latin typeface="Abadi"/>
              <a:cs typeface="Arial"/>
            </a:endParaRPr>
          </a:p>
          <a:p>
            <a:pPr lvl="1">
              <a:lnSpc>
                <a:spcPct val="100000"/>
              </a:lnSpc>
              <a:spcBef>
                <a:spcPts val="1400"/>
              </a:spcBef>
            </a:pPr>
            <a:r>
              <a:rPr lang="en-US" sz="1800">
                <a:solidFill>
                  <a:schemeClr val="accent3">
                    <a:lumMod val="25000"/>
                  </a:schemeClr>
                </a:solidFill>
                <a:latin typeface="Abadi"/>
                <a:cs typeface="Arial"/>
              </a:rPr>
              <a:t>A list of rocket flights and relevant flight parameters like date, rocket type, payload mass, etc.</a:t>
            </a:r>
            <a:endParaRPr lang="en-US" sz="1800" dirty="0">
              <a:solidFill>
                <a:schemeClr val="accent3">
                  <a:lumMod val="25000"/>
                </a:schemeClr>
              </a:solidFill>
              <a:latin typeface="Abadi"/>
              <a:cs typeface="Arial"/>
            </a:endParaRPr>
          </a:p>
          <a:p>
            <a:pPr lvl="1">
              <a:lnSpc>
                <a:spcPct val="100000"/>
              </a:lnSpc>
              <a:spcBef>
                <a:spcPts val="1400"/>
              </a:spcBef>
            </a:pPr>
            <a:r>
              <a:rPr lang="en-US" sz="1800">
                <a:solidFill>
                  <a:schemeClr val="accent3">
                    <a:lumMod val="25000"/>
                  </a:schemeClr>
                </a:solidFill>
                <a:latin typeface="Abadi"/>
                <a:cs typeface="Arial"/>
              </a:rPr>
              <a:t>Only single-core, single-payload Falcon 9 launches before mid-November 2020 were retained</a:t>
            </a:r>
            <a:endParaRPr lang="en-US" sz="1800" dirty="0">
              <a:solidFill>
                <a:schemeClr val="accent3">
                  <a:lumMod val="25000"/>
                </a:schemeClr>
              </a:solidFill>
              <a:latin typeface="Abadi"/>
              <a:cs typeface="Arial"/>
            </a:endParaRPr>
          </a:p>
          <a:p>
            <a:pPr>
              <a:lnSpc>
                <a:spcPct val="100000"/>
              </a:lnSpc>
              <a:spcBef>
                <a:spcPts val="1400"/>
              </a:spcBef>
            </a:pPr>
            <a:r>
              <a:rPr lang="en-US" sz="2200">
                <a:solidFill>
                  <a:schemeClr val="accent3">
                    <a:lumMod val="25000"/>
                  </a:schemeClr>
                </a:solidFill>
                <a:latin typeface="Abadi"/>
                <a:cs typeface="Arial"/>
              </a:rPr>
              <a:t>Data was sasved in a pandas DataFrame (and to file for reference)</a:t>
            </a:r>
            <a:endParaRPr lang="en-US" sz="2200" dirty="0">
              <a:solidFill>
                <a:schemeClr val="accent3">
                  <a:lumMod val="25000"/>
                </a:schemeClr>
              </a:solidFill>
              <a:latin typeface="Abadi"/>
              <a:cs typeface="Arial"/>
            </a:endParaRPr>
          </a:p>
          <a:p>
            <a:pPr>
              <a:lnSpc>
                <a:spcPct val="100000"/>
              </a:lnSpc>
              <a:spcBef>
                <a:spcPts val="1400"/>
              </a:spcBef>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93C698-278A-48A4-B3B4-7A0937F95072}"/>
              </a:ext>
            </a:extLst>
          </p:cNvPr>
          <p:cNvSpPr/>
          <p:nvPr/>
        </p:nvSpPr>
        <p:spPr>
          <a:xfrm>
            <a:off x="5642263" y="3739242"/>
            <a:ext cx="5956932" cy="22726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1" name="Straight Arrow Connector 20">
            <a:extLst>
              <a:ext uri="{FF2B5EF4-FFF2-40B4-BE49-F238E27FC236}">
                <a16:creationId xmlns:a16="http://schemas.microsoft.com/office/drawing/2014/main" id="{5EC10967-6A31-454B-8C5E-557C51CCCC07}"/>
              </a:ext>
            </a:extLst>
          </p:cNvPr>
          <p:cNvCxnSpPr>
            <a:cxnSpLocks/>
          </p:cNvCxnSpPr>
          <p:nvPr/>
        </p:nvCxnSpPr>
        <p:spPr>
          <a:xfrm flipH="1">
            <a:off x="10030689" y="4246419"/>
            <a:ext cx="1" cy="15378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B45B15A-68B6-4F9A-8C70-03CF6A5AA823}"/>
              </a:ext>
            </a:extLst>
          </p:cNvPr>
          <p:cNvSpPr/>
          <p:nvPr/>
        </p:nvSpPr>
        <p:spPr>
          <a:xfrm>
            <a:off x="5637934" y="1476622"/>
            <a:ext cx="5971309" cy="22582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a:solidFill>
                  <a:schemeClr val="accent3">
                    <a:lumMod val="25000"/>
                  </a:schemeClr>
                </a:solidFill>
                <a:latin typeface="Abadi"/>
              </a:rPr>
              <a:t>Used </a:t>
            </a:r>
            <a:r>
              <a:rPr lang="en-US" sz="2200" i="1">
                <a:solidFill>
                  <a:schemeClr val="accent3">
                    <a:lumMod val="25000"/>
                  </a:schemeClr>
                </a:solidFill>
                <a:latin typeface="Abadi"/>
              </a:rPr>
              <a:t>requests</a:t>
            </a:r>
            <a:r>
              <a:rPr lang="en-US" sz="2200">
                <a:solidFill>
                  <a:schemeClr val="accent3">
                    <a:lumMod val="25000"/>
                  </a:schemeClr>
                </a:solidFill>
                <a:latin typeface="Abadi"/>
              </a:rPr>
              <a:t> to get data from SpaceX REST API endpoints including a list of past launches and launch parameters</a:t>
            </a:r>
            <a:endParaRPr lang="en-US" sz="2200" dirty="0">
              <a:solidFill>
                <a:schemeClr val="accent3">
                  <a:lumMod val="25000"/>
                </a:schemeClr>
              </a:solidFill>
              <a:latin typeface="Abadi"/>
            </a:endParaRPr>
          </a:p>
          <a:p>
            <a:pPr lvl="1">
              <a:lnSpc>
                <a:spcPct val="100000"/>
              </a:lnSpc>
              <a:spcBef>
                <a:spcPts val="1400"/>
              </a:spcBef>
            </a:pPr>
            <a:r>
              <a:rPr lang="en-US" sz="1800" u="sng" dirty="0">
                <a:solidFill>
                  <a:srgbClr val="0563C1"/>
                </a:solidFill>
                <a:ea typeface="+mn-lt"/>
                <a:cs typeface="+mn-lt"/>
                <a:hlinkClick r:id="rId3">
                  <a:extLst>
                    <a:ext uri="{A12FA001-AC4F-418D-AE19-62706E023703}">
                      <ahyp:hlinkClr xmlns:ahyp="http://schemas.microsoft.com/office/drawing/2018/hyperlinkcolor" val="tx"/>
                    </a:ext>
                  </a:extLst>
                </a:hlinkClick>
              </a:rPr>
              <a:t>https://api.spacexdata.com/v4/</a:t>
            </a:r>
            <a:endParaRPr lang="en-US" sz="1800" dirty="0">
              <a:solidFill>
                <a:srgbClr val="292929"/>
              </a:solidFill>
              <a:ea typeface="+mn-lt"/>
              <a:cs typeface="+mn-lt"/>
            </a:endParaRPr>
          </a:p>
          <a:p>
            <a:pPr lvl="2">
              <a:lnSpc>
                <a:spcPct val="100000"/>
              </a:lnSpc>
              <a:spcBef>
                <a:spcPts val="1400"/>
              </a:spcBef>
            </a:pPr>
            <a:r>
              <a:rPr lang="en-US" sz="1400" u="sng" dirty="0">
                <a:solidFill>
                  <a:srgbClr val="0563C1"/>
                </a:solidFill>
                <a:ea typeface="+mn-lt"/>
                <a:cs typeface="+mn-lt"/>
                <a:hlinkClick r:id="rId3">
                  <a:extLst>
                    <a:ext uri="{A12FA001-AC4F-418D-AE19-62706E023703}">
                      <ahyp:hlinkClr xmlns:ahyp="http://schemas.microsoft.com/office/drawing/2018/hyperlinkcolor" val="tx"/>
                    </a:ext>
                  </a:extLst>
                </a:hlinkClick>
              </a:rPr>
              <a:t>launches/past</a:t>
            </a:r>
          </a:p>
          <a:p>
            <a:pPr lvl="2">
              <a:lnSpc>
                <a:spcPct val="100000"/>
              </a:lnSpc>
              <a:spcBef>
                <a:spcPts val="1400"/>
              </a:spcBef>
            </a:pPr>
            <a:r>
              <a:rPr lang="en-US" sz="1400" u="sng" dirty="0">
                <a:solidFill>
                  <a:srgbClr val="0563C1"/>
                </a:solidFill>
                <a:ea typeface="+mn-lt"/>
                <a:cs typeface="+mn-lt"/>
                <a:hlinkClick r:id="rId4"/>
              </a:rPr>
              <a:t>rockets/</a:t>
            </a:r>
            <a:r>
              <a:rPr lang="en-US" sz="1400" u="sng">
                <a:solidFill>
                  <a:srgbClr val="0563C1"/>
                </a:solidFill>
                <a:ea typeface="+mn-lt"/>
                <a:cs typeface="+mn-lt"/>
              </a:rPr>
              <a:t>&lt;Rocket ID&gt;</a:t>
            </a:r>
          </a:p>
          <a:p>
            <a:pPr lvl="2">
              <a:lnSpc>
                <a:spcPct val="100000"/>
              </a:lnSpc>
              <a:spcBef>
                <a:spcPts val="1400"/>
              </a:spcBef>
            </a:pPr>
            <a:r>
              <a:rPr lang="en-US" sz="1400" u="sng" dirty="0">
                <a:solidFill>
                  <a:srgbClr val="0563C1"/>
                </a:solidFill>
                <a:ea typeface="+mn-lt"/>
                <a:cs typeface="+mn-lt"/>
                <a:hlinkClick r:id="rId5"/>
              </a:rPr>
              <a:t>launchpads/</a:t>
            </a:r>
            <a:r>
              <a:rPr lang="en-US" sz="1400" u="sng">
                <a:solidFill>
                  <a:srgbClr val="0563C1"/>
                </a:solidFill>
                <a:ea typeface="+mn-lt"/>
                <a:cs typeface="+mn-lt"/>
              </a:rPr>
              <a:t>&lt;Launchpad ID&gt;</a:t>
            </a:r>
          </a:p>
          <a:p>
            <a:pPr lvl="2">
              <a:lnSpc>
                <a:spcPct val="100000"/>
              </a:lnSpc>
              <a:spcBef>
                <a:spcPts val="1400"/>
              </a:spcBef>
            </a:pPr>
            <a:r>
              <a:rPr lang="en-US" sz="1400" u="sng" dirty="0">
                <a:solidFill>
                  <a:srgbClr val="0563C1"/>
                </a:solidFill>
                <a:ea typeface="+mn-lt"/>
                <a:cs typeface="+mn-lt"/>
                <a:hlinkClick r:id="rId6"/>
              </a:rPr>
              <a:t>payloads/</a:t>
            </a:r>
            <a:r>
              <a:rPr lang="en-US" sz="1400" u="sng">
                <a:solidFill>
                  <a:srgbClr val="0563C1"/>
                </a:solidFill>
                <a:ea typeface="+mn-lt"/>
                <a:cs typeface="+mn-lt"/>
              </a:rPr>
              <a:t>&lt;Payload ID&gt;</a:t>
            </a:r>
            <a:endParaRPr lang="en-US" sz="1400" u="sng" dirty="0">
              <a:solidFill>
                <a:srgbClr val="0563C1"/>
              </a:solidFill>
              <a:ea typeface="+mn-lt"/>
              <a:cs typeface="+mn-lt"/>
            </a:endParaRPr>
          </a:p>
          <a:p>
            <a:pPr lvl="2">
              <a:lnSpc>
                <a:spcPct val="100000"/>
              </a:lnSpc>
              <a:spcBef>
                <a:spcPts val="1400"/>
              </a:spcBef>
            </a:pPr>
            <a:r>
              <a:rPr lang="en-US" sz="1400" u="sng" dirty="0">
                <a:solidFill>
                  <a:srgbClr val="0563C1"/>
                </a:solidFill>
                <a:ea typeface="+mn-lt"/>
                <a:cs typeface="+mn-lt"/>
                <a:hlinkClick r:id="rId7"/>
              </a:rPr>
              <a:t>cores/</a:t>
            </a:r>
            <a:r>
              <a:rPr lang="en-US" sz="1400" u="sng">
                <a:solidFill>
                  <a:srgbClr val="0563C1"/>
                </a:solidFill>
                <a:ea typeface="+mn-lt"/>
                <a:cs typeface="+mn-lt"/>
              </a:rPr>
              <a:t>&lt;Core ID&gt;</a:t>
            </a:r>
            <a:endParaRPr lang="en-US" sz="1400" u="sng"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latin typeface="Abadi"/>
                <a:ea typeface="+mn-lt"/>
                <a:cs typeface="+mn-lt"/>
              </a:rPr>
              <a:t>Responses parsed into a </a:t>
            </a:r>
            <a:r>
              <a:rPr lang="en-US" sz="2200" i="1">
                <a:solidFill>
                  <a:schemeClr val="accent3">
                    <a:lumMod val="25000"/>
                  </a:schemeClr>
                </a:solidFill>
                <a:latin typeface="Abadi"/>
                <a:ea typeface="+mn-lt"/>
                <a:cs typeface="+mn-lt"/>
              </a:rPr>
              <a:t>pandas</a:t>
            </a:r>
            <a:r>
              <a:rPr lang="en-US" sz="2200" dirty="0">
                <a:solidFill>
                  <a:schemeClr val="accent3">
                    <a:lumMod val="25000"/>
                  </a:schemeClr>
                </a:solidFill>
                <a:latin typeface="Abadi"/>
                <a:ea typeface="+mn-lt"/>
                <a:cs typeface="+mn-lt"/>
              </a:rPr>
              <a:t> </a:t>
            </a:r>
            <a:r>
              <a:rPr lang="en-US" sz="2200">
                <a:solidFill>
                  <a:schemeClr val="accent3">
                    <a:lumMod val="25000"/>
                  </a:schemeClr>
                </a:solidFill>
                <a:latin typeface="Abadi"/>
                <a:ea typeface="+mn-lt"/>
                <a:cs typeface="+mn-lt"/>
              </a:rPr>
              <a:t>DataFrame (for all variables, see Appendix)</a:t>
            </a:r>
          </a:p>
          <a:p>
            <a:pPr lvl="1">
              <a:lnSpc>
                <a:spcPct val="100000"/>
              </a:lnSpc>
              <a:spcBef>
                <a:spcPts val="1400"/>
              </a:spcBef>
            </a:pPr>
            <a:endParaRPr lang="en-US" sz="1800" dirty="0">
              <a:solidFill>
                <a:schemeClr val="accent3">
                  <a:lumMod val="25000"/>
                </a:schemeClr>
              </a:solidFill>
              <a:latin typeface="Abadi"/>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2" name="TextBox 1">
            <a:extLst>
              <a:ext uri="{FF2B5EF4-FFF2-40B4-BE49-F238E27FC236}">
                <a16:creationId xmlns:a16="http://schemas.microsoft.com/office/drawing/2014/main" id="{5D005BED-58FB-4267-838B-462324B0AB92}"/>
              </a:ext>
            </a:extLst>
          </p:cNvPr>
          <p:cNvSpPr txBox="1"/>
          <p:nvPr/>
        </p:nvSpPr>
        <p:spPr>
          <a:xfrm>
            <a:off x="828135" y="6032740"/>
            <a:ext cx="10535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8"/>
              </a:rPr>
              <a:t>https://github.com/Arkadiatri/SpaceX-Prediction/blob/master/SpaceX Data Collection API.ipynb</a:t>
            </a:r>
            <a:endParaRPr lang="en-US"/>
          </a:p>
        </p:txBody>
      </p:sp>
      <p:sp>
        <p:nvSpPr>
          <p:cNvPr id="8" name="Rectangle: Rounded Corners 7">
            <a:extLst>
              <a:ext uri="{FF2B5EF4-FFF2-40B4-BE49-F238E27FC236}">
                <a16:creationId xmlns:a16="http://schemas.microsoft.com/office/drawing/2014/main" id="{08F7B3A8-81A7-4739-A2C7-5715179682CA}"/>
              </a:ext>
            </a:extLst>
          </p:cNvPr>
          <p:cNvSpPr/>
          <p:nvPr/>
        </p:nvSpPr>
        <p:spPr>
          <a:xfrm>
            <a:off x="8583953" y="1669769"/>
            <a:ext cx="2746843" cy="4654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Get list of past launches</a:t>
            </a:r>
            <a:endParaRPr lang="en-US" dirty="0">
              <a:solidFill>
                <a:schemeClr val="tx1"/>
              </a:solidFill>
              <a:cs typeface="Calibri"/>
            </a:endParaRPr>
          </a:p>
        </p:txBody>
      </p:sp>
      <p:sp>
        <p:nvSpPr>
          <p:cNvPr id="10" name="Rectangle: Rounded Corners 9">
            <a:extLst>
              <a:ext uri="{FF2B5EF4-FFF2-40B4-BE49-F238E27FC236}">
                <a16:creationId xmlns:a16="http://schemas.microsoft.com/office/drawing/2014/main" id="{383A05AD-42F1-416F-B094-10F8BA446C95}"/>
              </a:ext>
            </a:extLst>
          </p:cNvPr>
          <p:cNvSpPr/>
          <p:nvPr/>
        </p:nvSpPr>
        <p:spPr>
          <a:xfrm>
            <a:off x="8583952" y="3041368"/>
            <a:ext cx="2746843" cy="4654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Decode IDs to variables</a:t>
            </a:r>
          </a:p>
        </p:txBody>
      </p:sp>
      <p:sp>
        <p:nvSpPr>
          <p:cNvPr id="11" name="Rectangle: Rounded Corners 10">
            <a:extLst>
              <a:ext uri="{FF2B5EF4-FFF2-40B4-BE49-F238E27FC236}">
                <a16:creationId xmlns:a16="http://schemas.microsoft.com/office/drawing/2014/main" id="{3EC5B5E9-0213-409E-AF00-479AFEAEC9FE}"/>
              </a:ext>
            </a:extLst>
          </p:cNvPr>
          <p:cNvSpPr/>
          <p:nvPr/>
        </p:nvSpPr>
        <p:spPr>
          <a:xfrm>
            <a:off x="8039100" y="4382181"/>
            <a:ext cx="3305175" cy="45561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Drop launces after 2020-11-13</a:t>
            </a:r>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0F3F24BC-7F49-45C2-A1EE-143319E84409}"/>
              </a:ext>
            </a:extLst>
          </p:cNvPr>
          <p:cNvSpPr/>
          <p:nvPr/>
        </p:nvSpPr>
        <p:spPr>
          <a:xfrm>
            <a:off x="8583952" y="2348643"/>
            <a:ext cx="2746843" cy="46571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Extract variables and IDs</a:t>
            </a:r>
            <a:endParaRPr lang="en-US" dirty="0">
              <a:solidFill>
                <a:schemeClr val="tx1"/>
              </a:solidFill>
              <a:cs typeface="Calibri"/>
            </a:endParaRPr>
          </a:p>
        </p:txBody>
      </p:sp>
      <p:sp>
        <p:nvSpPr>
          <p:cNvPr id="14" name="Rectangle: Rounded Corners 13">
            <a:extLst>
              <a:ext uri="{FF2B5EF4-FFF2-40B4-BE49-F238E27FC236}">
                <a16:creationId xmlns:a16="http://schemas.microsoft.com/office/drawing/2014/main" id="{CF07D446-CF9E-48BE-99B2-88A09D2A97F7}"/>
              </a:ext>
            </a:extLst>
          </p:cNvPr>
          <p:cNvSpPr/>
          <p:nvPr/>
        </p:nvSpPr>
        <p:spPr>
          <a:xfrm>
            <a:off x="8039666" y="3885258"/>
            <a:ext cx="3304736" cy="45186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Drop multiple cores/payloads</a:t>
            </a:r>
            <a:endParaRPr lang="en-US">
              <a:solidFill>
                <a:schemeClr val="tx1"/>
              </a:solidFill>
            </a:endParaRPr>
          </a:p>
        </p:txBody>
      </p:sp>
      <p:sp>
        <p:nvSpPr>
          <p:cNvPr id="16" name="TextBox 15">
            <a:extLst>
              <a:ext uri="{FF2B5EF4-FFF2-40B4-BE49-F238E27FC236}">
                <a16:creationId xmlns:a16="http://schemas.microsoft.com/office/drawing/2014/main" id="{F61220B9-899B-4A94-82EA-0140E70159C0}"/>
              </a:ext>
            </a:extLst>
          </p:cNvPr>
          <p:cNvSpPr txBox="1"/>
          <p:nvPr/>
        </p:nvSpPr>
        <p:spPr>
          <a:xfrm>
            <a:off x="5878656" y="1696563"/>
            <a:ext cx="22860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Data Acquisition</a:t>
            </a:r>
          </a:p>
          <a:p>
            <a:r>
              <a:rPr lang="en-US" sz="2000">
                <a:cs typeface="Calibri"/>
              </a:rPr>
              <a:t>SpaceX REST API</a:t>
            </a:r>
            <a:endParaRPr lang="en-US" sz="2000" dirty="0">
              <a:cs typeface="Calibri"/>
            </a:endParaRPr>
          </a:p>
        </p:txBody>
      </p:sp>
      <p:sp>
        <p:nvSpPr>
          <p:cNvPr id="18" name="TextBox 17">
            <a:extLst>
              <a:ext uri="{FF2B5EF4-FFF2-40B4-BE49-F238E27FC236}">
                <a16:creationId xmlns:a16="http://schemas.microsoft.com/office/drawing/2014/main" id="{BA8A1ADF-48B1-4FB8-AA26-8A5A89BB4397}"/>
              </a:ext>
            </a:extLst>
          </p:cNvPr>
          <p:cNvSpPr txBox="1"/>
          <p:nvPr/>
        </p:nvSpPr>
        <p:spPr>
          <a:xfrm>
            <a:off x="5878656" y="3927145"/>
            <a:ext cx="22860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Filtering</a:t>
            </a:r>
          </a:p>
          <a:p>
            <a:r>
              <a:rPr lang="en-US" sz="2000">
                <a:cs typeface="Calibri"/>
              </a:rPr>
              <a:t>Pandas DataFrame</a:t>
            </a:r>
            <a:endParaRPr lang="en-US" sz="2400" dirty="0">
              <a:cs typeface="Calibri"/>
            </a:endParaRPr>
          </a:p>
        </p:txBody>
      </p:sp>
      <p:sp>
        <p:nvSpPr>
          <p:cNvPr id="23" name="Rectangle: Rounded Corners 22">
            <a:extLst>
              <a:ext uri="{FF2B5EF4-FFF2-40B4-BE49-F238E27FC236}">
                <a16:creationId xmlns:a16="http://schemas.microsoft.com/office/drawing/2014/main" id="{69C9DE82-17F2-42DE-97C1-BBA67604309E}"/>
              </a:ext>
            </a:extLst>
          </p:cNvPr>
          <p:cNvSpPr/>
          <p:nvPr/>
        </p:nvSpPr>
        <p:spPr>
          <a:xfrm>
            <a:off x="8039100" y="4879068"/>
            <a:ext cx="3305175" cy="45561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Drop non-Falcon 9 launches</a:t>
            </a:r>
            <a:endParaRPr lang="en-US" dirty="0">
              <a:solidFill>
                <a:schemeClr val="tx1"/>
              </a:solidFill>
              <a:ea typeface="+mn-lt"/>
              <a:cs typeface="+mn-lt"/>
            </a:endParaRPr>
          </a:p>
        </p:txBody>
      </p:sp>
      <p:sp>
        <p:nvSpPr>
          <p:cNvPr id="24" name="Rectangle: Rounded Corners 23">
            <a:extLst>
              <a:ext uri="{FF2B5EF4-FFF2-40B4-BE49-F238E27FC236}">
                <a16:creationId xmlns:a16="http://schemas.microsoft.com/office/drawing/2014/main" id="{ECC7508B-C13D-430B-B424-9A5C1FA1C238}"/>
              </a:ext>
            </a:extLst>
          </p:cNvPr>
          <p:cNvSpPr/>
          <p:nvPr/>
        </p:nvSpPr>
        <p:spPr>
          <a:xfrm>
            <a:off x="8039100" y="5375956"/>
            <a:ext cx="3305175" cy="45561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Empty Payload Mass set to mean</a:t>
            </a:r>
            <a:endParaRPr lang="en-US" dirty="0">
              <a:solidFill>
                <a:schemeClr val="tx1"/>
              </a:solidFill>
              <a:ea typeface="+mn-lt"/>
              <a:cs typeface="+mn-lt"/>
            </a:endParaRPr>
          </a:p>
        </p:txBody>
      </p:sp>
      <p:cxnSp>
        <p:nvCxnSpPr>
          <p:cNvPr id="5" name="Straight Arrow Connector 4">
            <a:extLst>
              <a:ext uri="{FF2B5EF4-FFF2-40B4-BE49-F238E27FC236}">
                <a16:creationId xmlns:a16="http://schemas.microsoft.com/office/drawing/2014/main" id="{506B7618-0082-4574-AEC0-F02C9E1658E8}"/>
              </a:ext>
            </a:extLst>
          </p:cNvPr>
          <p:cNvCxnSpPr/>
          <p:nvPr/>
        </p:nvCxnSpPr>
        <p:spPr>
          <a:xfrm flipH="1">
            <a:off x="10030690" y="2126674"/>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8422070-CBE3-452D-ACB5-9CB4FD504515}"/>
              </a:ext>
            </a:extLst>
          </p:cNvPr>
          <p:cNvCxnSpPr>
            <a:cxnSpLocks/>
          </p:cNvCxnSpPr>
          <p:nvPr/>
        </p:nvCxnSpPr>
        <p:spPr>
          <a:xfrm flipH="1">
            <a:off x="10030690" y="2805546"/>
            <a:ext cx="1" cy="221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A18BA0C-AAB1-46C0-9FF9-72C449A57C6F}"/>
              </a:ext>
            </a:extLst>
          </p:cNvPr>
          <p:cNvCxnSpPr>
            <a:cxnSpLocks/>
          </p:cNvCxnSpPr>
          <p:nvPr/>
        </p:nvCxnSpPr>
        <p:spPr>
          <a:xfrm flipH="1">
            <a:off x="10030690" y="3512128"/>
            <a:ext cx="1" cy="3879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61</Slides>
  <Notes>10</Notes>
  <HiddenSlides>0</HiddenSlide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2499</cp:revision>
  <dcterms:created xsi:type="dcterms:W3CDTF">2021-04-29T18:58:34Z</dcterms:created>
  <dcterms:modified xsi:type="dcterms:W3CDTF">2021-09-24T15:42:02Z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